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4" r:id="rId3"/>
    <p:sldId id="261" r:id="rId4"/>
    <p:sldId id="265" r:id="rId5"/>
    <p:sldId id="266" r:id="rId6"/>
    <p:sldId id="268" r:id="rId7"/>
    <p:sldId id="267" r:id="rId8"/>
    <p:sldId id="290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2" r:id="rId18"/>
    <p:sldId id="283" r:id="rId19"/>
    <p:sldId id="284" r:id="rId20"/>
    <p:sldId id="285" r:id="rId21"/>
    <p:sldId id="28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61"/>
    <p:restoredTop sz="94679"/>
  </p:normalViewPr>
  <p:slideViewPr>
    <p:cSldViewPr snapToGrid="0" snapToObjects="1">
      <p:cViewPr>
        <p:scale>
          <a:sx n="62" d="100"/>
          <a:sy n="62" d="100"/>
        </p:scale>
        <p:origin x="1056" y="1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85E4B-0E29-7D47-86E5-70288103DD61}" type="datetimeFigureOut">
              <a:rPr lang="en-US" smtClean="0"/>
              <a:t>12/5/18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65D4C8-9477-2B49-B935-C97FF0811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88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10fce02a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10fce02a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 typical Wikipedia article you'll see facts and figures in prose. There are infoboxes on the right side.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03605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f87f783e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f87f783e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358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f868e5c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f868e5c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9294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f87f783e3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f87f783e3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0272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f43ddb61a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f43ddb61a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8576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10fce02a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10fce02a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 typical Wikipedia article you'll see facts and figures in prose. There are infoboxes on the right side.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152197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55efe96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55efe96c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 typical Wikipedia article you'll see facts and figures in prose. There are infoboxes on the right side.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30808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55efe96c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55efe96c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 typical Wikipedia article you'll see facts and figures in prose. There are infoboxes on the right side.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24534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f88d2629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f88d2629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70929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f88d2629f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f88d2629f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14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f88d2629f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f88d2629f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742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485c06335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485c06335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5024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f87f783e3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f87f783e3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8240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20223-B710-0447-B924-9D7A3672A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53B43-3A0F-4E4F-8D8B-43EA727E51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0DE7D-4AC4-7E4A-A4C4-482B80C1D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02FF9-85C6-2448-8A72-4FF8A47A2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6DE4E-7649-1945-B46E-B0A660A4B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599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B359A-15CE-DE44-8F26-0E1A82433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E9C44C-1AE3-A748-A9DA-C07B2B786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71367-F551-3241-9D16-A876F748C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BDB-21EB-214A-BEA0-13A38604D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AB5F5-285D-0741-B9B7-2ABE07EAA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75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611509-7AD5-EB49-BFBE-50CCDA5C24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A12AA5-67B2-4847-B7E5-CE993B4F3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76632-BFBF-4B40-A637-1C4F5B58B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C460F-6F4F-2F4B-87AC-7FD803512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8CB05-4C0B-5A49-99CD-18727491F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40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2248000"/>
            <a:ext cx="12192000" cy="461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" name="Google Shape;26;p5"/>
          <p:cNvSpPr/>
          <p:nvPr/>
        </p:nvSpPr>
        <p:spPr>
          <a:xfrm>
            <a:off x="0" y="2248000"/>
            <a:ext cx="12192000" cy="1448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629200" y="984967"/>
            <a:ext cx="10962800" cy="102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629200" y="2558767"/>
            <a:ext cx="5333200" cy="361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6259000" y="2558767"/>
            <a:ext cx="5333200" cy="361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364721" y="6260831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220391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4368800" y="33"/>
            <a:ext cx="78232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" name="Google Shape;38;p7"/>
          <p:cNvSpPr/>
          <p:nvPr/>
        </p:nvSpPr>
        <p:spPr>
          <a:xfrm rot="-5400000">
            <a:off x="1012200" y="3356600"/>
            <a:ext cx="6858000" cy="1448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01437" y="477067"/>
            <a:ext cx="3744000" cy="1271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01433" y="1954400"/>
            <a:ext cx="3744000" cy="421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600">
                <a:solidFill>
                  <a:schemeClr val="lt1"/>
                </a:solidFill>
              </a:defRPr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600">
                <a:solidFill>
                  <a:schemeClr val="lt1"/>
                </a:solidFill>
              </a:defRPr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600">
                <a:solidFill>
                  <a:schemeClr val="lt1"/>
                </a:solidFill>
              </a:defRPr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600">
                <a:solidFill>
                  <a:schemeClr val="lt1"/>
                </a:solidFill>
              </a:defRPr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600">
                <a:solidFill>
                  <a:schemeClr val="lt1"/>
                </a:solidFill>
              </a:defRPr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600">
                <a:solidFill>
                  <a:schemeClr val="lt1"/>
                </a:solidFill>
              </a:defRPr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600">
                <a:solidFill>
                  <a:schemeClr val="lt1"/>
                </a:solidFill>
              </a:defRPr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600">
                <a:solidFill>
                  <a:schemeClr val="lt1"/>
                </a:solidFill>
              </a:defRPr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2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11364721" y="6260831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03500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9D32A-1119-5748-8364-676A4765A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0072D-012A-8C4B-871D-A694D8902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4FB40-4C4D-EC44-9754-15CE517D9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56078-ABDD-AF4F-996E-60AF46199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1B5FC-81C3-2944-BC8D-4F5E10C8E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22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C067E-6D84-AB44-8254-6EDB6808B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08C38-C7B9-5743-82B7-94887F9DA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8CC9-6F12-3C40-BAB2-5CE20900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3D34B-0E49-AF46-8446-D68EA0E91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B3B40-89D3-4744-B5FD-2412E3822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39324-A7B8-2F45-89A6-5B87A2690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48F1C-89EA-B14D-ADB5-E2ACB38291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BB29D-FAE0-E743-8B12-EB15B4205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871A4D-8215-F840-9E10-B9D1CA3F9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CCF31B-AEB2-7C48-AAF2-A351A796C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D14DFB-A2DB-2342-BE87-C3B1507B5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576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F5171-B0E9-5744-AF14-91BCDE3B9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241D4-8FFE-4E45-B1DA-D2A12026A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FC5FB4-5316-0142-9C56-C6A31B3555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1F0DB5-20F3-774F-B59F-73759FD3FB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52316A-B5A5-2F43-B32A-2C45EB5222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B75E22-A198-1842-B654-E6E8D4515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EF9E02-63E8-B040-A746-84029448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1376E6-DE99-0A4E-A50C-BCA355558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51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7F7B8-9FE2-4048-AB4C-FF9B4AEC3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8FAC89-DFFB-0D47-B380-CBF77C033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9F6A6D-1076-B845-8AFB-18951FEF0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19DC8E-CCDC-BE4B-9CAA-08D2B33A7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20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F273E5-6CB8-334E-A458-8833244D0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393430-1EE4-C143-874A-7BA102D3B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61DCD5-9C73-CA4D-83C0-CA4C1EDFA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398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97E9F-088B-AE48-AC0D-BA3786B6C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F1D51-C002-4B4D-896C-B53E725E9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1137F8-1345-A44D-BCC8-2540F3607D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213287-5165-1045-9B82-900761F8E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5E9CD4-8F51-B747-B041-2D7ABF8B9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2031AE-5F73-8046-91AF-305F552A0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9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03B7B-B1C6-744E-8110-F37BBC44B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053BD8-6903-FD41-A00F-1313D309F2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3DE264-D305-8C42-A516-D713DDE95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E0761-8B63-B24C-9BBE-47429543F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7A1BE4-FE73-7D4F-819E-B1D005019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72A3B-7391-AD44-85C0-406CA3078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075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FCE73C-9F98-A144-B0FC-6D4C5DF1C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54067E-FAC0-9A45-8830-A41DEB906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4B1DC-964A-5E45-9B04-AF1FA208D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879FD-EB52-8642-8E70-D9194BA610A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73B4C-D735-B24A-B6DC-B0F7E793E6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09567-83AC-0544-B033-796CBA330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49F88-1014-034B-91D8-B9B89AE8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8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kidata.org/wiki/Q1126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diawiki.org/wiki/MediaWiki" TargetMode="External"/><Relationship Id="rId2" Type="http://schemas.openxmlformats.org/officeDocument/2006/relationships/hyperlink" Target="https://www.wikipedia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ikiba.se/" TargetMode="External"/><Relationship Id="rId4" Type="http://schemas.openxmlformats.org/officeDocument/2006/relationships/hyperlink" Target="https://www.wikidata.org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Main_Page" TargetMode="External"/><Relationship Id="rId2" Type="http://schemas.openxmlformats.org/officeDocument/2006/relationships/hyperlink" Target="https://en.wikipedia.org/wiki/Barack_Obama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kidata.org/wiki/Q42" TargetMode="External"/><Relationship Id="rId2" Type="http://schemas.openxmlformats.org/officeDocument/2006/relationships/hyperlink" Target="https://www.wikidata.org/wiki/Q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ikidata.org/wiki/Q59000000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8C3B98-3856-7242-BA34-2C00ABAD9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179" y="603830"/>
            <a:ext cx="7991641" cy="56503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632472-997A-224C-883E-F2C958FC76EB}"/>
              </a:ext>
            </a:extLst>
          </p:cNvPr>
          <p:cNvSpPr txBox="1"/>
          <p:nvPr/>
        </p:nvSpPr>
        <p:spPr>
          <a:xfrm>
            <a:off x="627530" y="6233046"/>
            <a:ext cx="1127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adapted from  slides by Andrew </a:t>
            </a:r>
            <a:r>
              <a:rPr lang="en-US" sz="2400" dirty="0" err="1"/>
              <a:t>Lih</a:t>
            </a:r>
            <a:r>
              <a:rPr lang="en-US" sz="2400" dirty="0"/>
              <a:t>, </a:t>
            </a:r>
            <a:r>
              <a:rPr lang="en-US" sz="2400" dirty="0" err="1"/>
              <a:t>WikiCite</a:t>
            </a:r>
            <a:r>
              <a:rPr lang="en-US" sz="2400" dirty="0"/>
              <a:t> 2018, Licensed via CC-BY-SA 4.0</a:t>
            </a:r>
          </a:p>
        </p:txBody>
      </p:sp>
    </p:spTree>
    <p:extLst>
      <p:ext uri="{BB962C8B-B14F-4D97-AF65-F5344CB8AC3E}">
        <p14:creationId xmlns:p14="http://schemas.microsoft.com/office/powerpoint/2010/main" val="3349456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>
            <a:spLocks noGrp="1"/>
          </p:cNvSpPr>
          <p:nvPr>
            <p:ph type="title"/>
          </p:nvPr>
        </p:nvSpPr>
        <p:spPr>
          <a:xfrm>
            <a:off x="131000" y="21800"/>
            <a:ext cx="11768800" cy="8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533"/>
              </a:spcAft>
            </a:pPr>
            <a:r>
              <a:rPr lang="en"/>
              <a:t>Moving to structured data</a:t>
            </a:r>
            <a:endParaRPr sz="2133" i="1"/>
          </a:p>
        </p:txBody>
      </p:sp>
      <p:pic>
        <p:nvPicPr>
          <p:cNvPr id="250" name="Google Shape;250;p41"/>
          <p:cNvPicPr preferRelativeResize="0"/>
          <p:nvPr/>
        </p:nvPicPr>
        <p:blipFill rotWithShape="1">
          <a:blip r:embed="rId3">
            <a:alphaModFix/>
          </a:blip>
          <a:srcRect b="51340"/>
          <a:stretch/>
        </p:blipFill>
        <p:spPr>
          <a:xfrm>
            <a:off x="2505068" y="1073600"/>
            <a:ext cx="9456401" cy="273766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51" name="Google Shape;251;p41"/>
          <p:cNvSpPr/>
          <p:nvPr/>
        </p:nvSpPr>
        <p:spPr>
          <a:xfrm>
            <a:off x="2916000" y="2530167"/>
            <a:ext cx="1969200" cy="305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2" name="Google Shape;252;p41"/>
          <p:cNvSpPr/>
          <p:nvPr/>
        </p:nvSpPr>
        <p:spPr>
          <a:xfrm>
            <a:off x="7363500" y="2530167"/>
            <a:ext cx="594400" cy="305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3" name="Google Shape;253;p41"/>
          <p:cNvSpPr/>
          <p:nvPr/>
        </p:nvSpPr>
        <p:spPr>
          <a:xfrm>
            <a:off x="6960767" y="3087833"/>
            <a:ext cx="594400" cy="305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4" name="Google Shape;254;p41"/>
          <p:cNvSpPr/>
          <p:nvPr/>
        </p:nvSpPr>
        <p:spPr>
          <a:xfrm>
            <a:off x="5265200" y="2530167"/>
            <a:ext cx="1695600" cy="305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5" name="Google Shape;255;p41"/>
          <p:cNvSpPr/>
          <p:nvPr/>
        </p:nvSpPr>
        <p:spPr>
          <a:xfrm>
            <a:off x="2505067" y="5351567"/>
            <a:ext cx="24396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United States Congress</a:t>
            </a:r>
            <a:endParaRPr sz="1600"/>
          </a:p>
        </p:txBody>
      </p:sp>
      <p:sp>
        <p:nvSpPr>
          <p:cNvPr id="256" name="Google Shape;256;p41"/>
          <p:cNvSpPr/>
          <p:nvPr/>
        </p:nvSpPr>
        <p:spPr>
          <a:xfrm>
            <a:off x="5057133" y="5351567"/>
            <a:ext cx="20236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instance of</a:t>
            </a:r>
            <a:endParaRPr sz="1600"/>
          </a:p>
        </p:txBody>
      </p:sp>
      <p:sp>
        <p:nvSpPr>
          <p:cNvPr id="257" name="Google Shape;257;p41"/>
          <p:cNvSpPr/>
          <p:nvPr/>
        </p:nvSpPr>
        <p:spPr>
          <a:xfrm>
            <a:off x="7193200" y="5351567"/>
            <a:ext cx="23048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bicameral legislature</a:t>
            </a:r>
            <a:endParaRPr sz="1600"/>
          </a:p>
        </p:txBody>
      </p:sp>
      <p:sp>
        <p:nvSpPr>
          <p:cNvPr id="258" name="Google Shape;258;p41"/>
          <p:cNvSpPr/>
          <p:nvPr/>
        </p:nvSpPr>
        <p:spPr>
          <a:xfrm>
            <a:off x="2505067" y="6116067"/>
            <a:ext cx="24396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United States Congress</a:t>
            </a:r>
            <a:endParaRPr sz="1600"/>
          </a:p>
        </p:txBody>
      </p:sp>
      <p:sp>
        <p:nvSpPr>
          <p:cNvPr id="259" name="Google Shape;259;p41"/>
          <p:cNvSpPr/>
          <p:nvPr/>
        </p:nvSpPr>
        <p:spPr>
          <a:xfrm>
            <a:off x="5057133" y="6116067"/>
            <a:ext cx="20236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in country</a:t>
            </a:r>
            <a:endParaRPr sz="1600"/>
          </a:p>
        </p:txBody>
      </p:sp>
      <p:sp>
        <p:nvSpPr>
          <p:cNvPr id="260" name="Google Shape;260;p41"/>
          <p:cNvSpPr/>
          <p:nvPr/>
        </p:nvSpPr>
        <p:spPr>
          <a:xfrm>
            <a:off x="7193200" y="6116067"/>
            <a:ext cx="23048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United States</a:t>
            </a:r>
            <a:endParaRPr sz="1600"/>
          </a:p>
        </p:txBody>
      </p:sp>
      <p:sp>
        <p:nvSpPr>
          <p:cNvPr id="261" name="Google Shape;261;p41"/>
          <p:cNvSpPr txBox="1"/>
          <p:nvPr/>
        </p:nvSpPr>
        <p:spPr>
          <a:xfrm>
            <a:off x="382267" y="1641433"/>
            <a:ext cx="1191600" cy="5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Lexical</a:t>
            </a:r>
            <a:endParaRPr sz="2400"/>
          </a:p>
        </p:txBody>
      </p:sp>
      <p:sp>
        <p:nvSpPr>
          <p:cNvPr id="262" name="Google Shape;262;p41"/>
          <p:cNvSpPr txBox="1"/>
          <p:nvPr/>
        </p:nvSpPr>
        <p:spPr>
          <a:xfrm>
            <a:off x="326033" y="5576500"/>
            <a:ext cx="1349200" cy="5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Semantic</a:t>
            </a:r>
            <a:endParaRPr sz="2400"/>
          </a:p>
        </p:txBody>
      </p:sp>
      <p:cxnSp>
        <p:nvCxnSpPr>
          <p:cNvPr id="263" name="Google Shape;263;p41"/>
          <p:cNvCxnSpPr/>
          <p:nvPr/>
        </p:nvCxnSpPr>
        <p:spPr>
          <a:xfrm>
            <a:off x="978067" y="2428367"/>
            <a:ext cx="0" cy="29232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974384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2"/>
          <p:cNvSpPr txBox="1">
            <a:spLocks noGrp="1"/>
          </p:cNvSpPr>
          <p:nvPr>
            <p:ph type="title"/>
          </p:nvPr>
        </p:nvSpPr>
        <p:spPr>
          <a:xfrm>
            <a:off x="131000" y="21800"/>
            <a:ext cx="11768800" cy="8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533"/>
              </a:spcAft>
            </a:pPr>
            <a:r>
              <a:rPr lang="en"/>
              <a:t>Wikidata item for United States Congress (</a:t>
            </a:r>
            <a:r>
              <a:rPr lang="en" u="sng">
                <a:solidFill>
                  <a:schemeClr val="hlink"/>
                </a:solidFill>
                <a:hlinkClick r:id="rId3"/>
              </a:rPr>
              <a:t>Q11268</a:t>
            </a:r>
            <a:r>
              <a:rPr lang="en"/>
              <a:t>)</a:t>
            </a:r>
            <a:endParaRPr sz="2133" i="1"/>
          </a:p>
        </p:txBody>
      </p:sp>
      <p:pic>
        <p:nvPicPr>
          <p:cNvPr id="269" name="Google Shape;26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201" y="1028600"/>
            <a:ext cx="11785604" cy="457015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42"/>
          <p:cNvSpPr/>
          <p:nvPr/>
        </p:nvSpPr>
        <p:spPr>
          <a:xfrm>
            <a:off x="2095828" y="3126200"/>
            <a:ext cx="1986800" cy="8824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1" name="Google Shape;271;p42"/>
          <p:cNvSpPr/>
          <p:nvPr/>
        </p:nvSpPr>
        <p:spPr>
          <a:xfrm>
            <a:off x="8892169" y="3052167"/>
            <a:ext cx="2739200" cy="25464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74428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834" y="1041833"/>
            <a:ext cx="10712837" cy="5654568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131000" y="21800"/>
            <a:ext cx="11768800" cy="8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533"/>
              </a:spcAft>
            </a:pPr>
            <a:r>
              <a:rPr lang="en"/>
              <a:t>Wikidata item for United States Congress (Q11268)</a:t>
            </a:r>
            <a:endParaRPr sz="2133" i="1"/>
          </a:p>
        </p:txBody>
      </p:sp>
      <p:sp>
        <p:nvSpPr>
          <p:cNvPr id="278" name="Google Shape;278;p43"/>
          <p:cNvSpPr/>
          <p:nvPr/>
        </p:nvSpPr>
        <p:spPr>
          <a:xfrm>
            <a:off x="1059740" y="1461033"/>
            <a:ext cx="4219600" cy="401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9" name="Google Shape;279;p43"/>
          <p:cNvSpPr/>
          <p:nvPr/>
        </p:nvSpPr>
        <p:spPr>
          <a:xfrm>
            <a:off x="1059731" y="3274167"/>
            <a:ext cx="5662800" cy="401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80" name="Google Shape;280;p43"/>
          <p:cNvSpPr/>
          <p:nvPr/>
        </p:nvSpPr>
        <p:spPr>
          <a:xfrm>
            <a:off x="1059733" y="5087300"/>
            <a:ext cx="4589600" cy="401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02781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4"/>
          <p:cNvSpPr txBox="1">
            <a:spLocks noGrp="1"/>
          </p:cNvSpPr>
          <p:nvPr>
            <p:ph type="title"/>
          </p:nvPr>
        </p:nvSpPr>
        <p:spPr>
          <a:xfrm>
            <a:off x="629200" y="984967"/>
            <a:ext cx="10962800" cy="102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Wikidata Basics</a:t>
            </a:r>
            <a:endParaRPr/>
          </a:p>
        </p:txBody>
      </p:sp>
      <p:sp>
        <p:nvSpPr>
          <p:cNvPr id="286" name="Google Shape;286;p44"/>
          <p:cNvSpPr txBox="1">
            <a:spLocks noGrp="1"/>
          </p:cNvSpPr>
          <p:nvPr>
            <p:ph type="body" idx="1"/>
          </p:nvPr>
        </p:nvSpPr>
        <p:spPr>
          <a:xfrm>
            <a:off x="629200" y="2558767"/>
            <a:ext cx="5413200" cy="429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b="1"/>
              <a:t>Q numbers</a:t>
            </a:r>
            <a:r>
              <a:rPr lang="en"/>
              <a:t> - item</a:t>
            </a:r>
            <a:endParaRPr/>
          </a:p>
          <a:p>
            <a:pPr>
              <a:lnSpc>
                <a:spcPct val="100000"/>
              </a:lnSpc>
              <a:spcBef>
                <a:spcPts val="2133"/>
              </a:spcBef>
            </a:pPr>
            <a:r>
              <a:rPr lang="en"/>
              <a:t>Anyone can make a Q item</a:t>
            </a:r>
            <a:endParaRPr/>
          </a:p>
          <a:p>
            <a:pPr>
              <a:lnSpc>
                <a:spcPct val="100000"/>
              </a:lnSpc>
            </a:pPr>
            <a:r>
              <a:rPr lang="en"/>
              <a:t>Corresponds to Wikipedia article / concept</a:t>
            </a:r>
            <a:endParaRPr/>
          </a:p>
          <a:p>
            <a:pPr>
              <a:lnSpc>
                <a:spcPct val="100000"/>
              </a:lnSpc>
            </a:pPr>
            <a:r>
              <a:rPr lang="en"/>
              <a:t>Examples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Q1 - the Universe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Q2 - Earth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Q5 - human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Q146 - cat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Q729 - animal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Q571 - book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Q7075 - library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Q309331 - The Ohio State University</a:t>
            </a:r>
            <a:endParaRPr/>
          </a:p>
        </p:txBody>
      </p:sp>
      <p:sp>
        <p:nvSpPr>
          <p:cNvPr id="287" name="Google Shape;287;p44"/>
          <p:cNvSpPr txBox="1">
            <a:spLocks noGrp="1"/>
          </p:cNvSpPr>
          <p:nvPr>
            <p:ph type="body" idx="2"/>
          </p:nvPr>
        </p:nvSpPr>
        <p:spPr>
          <a:xfrm>
            <a:off x="6259000" y="2558767"/>
            <a:ext cx="5333200" cy="36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b="1"/>
              <a:t>P numbers</a:t>
            </a:r>
            <a:r>
              <a:rPr lang="en"/>
              <a:t> - property</a:t>
            </a:r>
            <a:endParaRPr/>
          </a:p>
          <a:p>
            <a:pPr>
              <a:spcBef>
                <a:spcPts val="2133"/>
              </a:spcBef>
            </a:pPr>
            <a:r>
              <a:rPr lang="en"/>
              <a:t>Controlled vocabulary for consistency</a:t>
            </a:r>
            <a:endParaRPr/>
          </a:p>
          <a:p>
            <a:r>
              <a:rPr lang="en"/>
              <a:t>Proposal, discussion and approval process</a:t>
            </a:r>
            <a:endParaRPr/>
          </a:p>
          <a:p>
            <a:r>
              <a:rPr lang="en"/>
              <a:t>Examples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P31 - instance of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P279 - subclass of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P214 - VIAF ID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P569 - date of birth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P625 - coordinate location</a:t>
            </a:r>
            <a:endParaRPr/>
          </a:p>
          <a:p>
            <a:pPr indent="-406390">
              <a:buSzPts val="1200"/>
            </a:pPr>
            <a:r>
              <a:rPr lang="en" sz="1600"/>
              <a:t>See: Wikidata:List_of_properties</a:t>
            </a:r>
            <a:endParaRPr sz="1600"/>
          </a:p>
        </p:txBody>
      </p:sp>
      <p:sp>
        <p:nvSpPr>
          <p:cNvPr id="288" name="Google Shape;288;p44"/>
          <p:cNvSpPr txBox="1"/>
          <p:nvPr/>
        </p:nvSpPr>
        <p:spPr>
          <a:xfrm>
            <a:off x="7228267" y="1463967"/>
            <a:ext cx="4700800" cy="2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15000"/>
              </a:lnSpc>
              <a:spcAft>
                <a:spcPts val="2133"/>
              </a:spcAft>
            </a:pPr>
            <a:r>
              <a:rPr lang="en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"Triple"</a:t>
            </a:r>
            <a:br>
              <a:rPr lang="en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item - property - value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6231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5"/>
          <p:cNvSpPr txBox="1">
            <a:spLocks noGrp="1"/>
          </p:cNvSpPr>
          <p:nvPr>
            <p:ph type="title"/>
          </p:nvPr>
        </p:nvSpPr>
        <p:spPr>
          <a:xfrm>
            <a:off x="301437" y="477067"/>
            <a:ext cx="3744000" cy="127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Wikidata item page</a:t>
            </a:r>
            <a:endParaRPr/>
          </a:p>
        </p:txBody>
      </p:sp>
      <p:sp>
        <p:nvSpPr>
          <p:cNvPr id="294" name="Google Shape;294;p45"/>
          <p:cNvSpPr txBox="1">
            <a:spLocks noGrp="1"/>
          </p:cNvSpPr>
          <p:nvPr>
            <p:ph type="body" idx="1"/>
          </p:nvPr>
        </p:nvSpPr>
        <p:spPr>
          <a:xfrm>
            <a:off x="301433" y="1954400"/>
            <a:ext cx="3744000" cy="42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b="1"/>
              <a:t>Claims</a:t>
            </a:r>
            <a:r>
              <a:rPr lang="en"/>
              <a:t> capture factual, provable information</a:t>
            </a:r>
            <a:endParaRPr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/>
              <a:t>Any number of statements can be associated with an item</a:t>
            </a:r>
            <a:endParaRPr/>
          </a:p>
        </p:txBody>
      </p:sp>
      <p:pic>
        <p:nvPicPr>
          <p:cNvPr id="295" name="Google Shape;29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2138" y="406401"/>
            <a:ext cx="6897471" cy="64516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1243912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6"/>
          <p:cNvSpPr txBox="1">
            <a:spLocks noGrp="1"/>
          </p:cNvSpPr>
          <p:nvPr>
            <p:ph type="title"/>
          </p:nvPr>
        </p:nvSpPr>
        <p:spPr>
          <a:xfrm>
            <a:off x="301437" y="477067"/>
            <a:ext cx="3744000" cy="127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Wikidata statement triples</a:t>
            </a:r>
            <a:endParaRPr/>
          </a:p>
        </p:txBody>
      </p:sp>
      <p:sp>
        <p:nvSpPr>
          <p:cNvPr id="301" name="Google Shape;301;p46"/>
          <p:cNvSpPr/>
          <p:nvPr/>
        </p:nvSpPr>
        <p:spPr>
          <a:xfrm>
            <a:off x="5109300" y="807467"/>
            <a:ext cx="23876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Item</a:t>
            </a:r>
            <a:r>
              <a:rPr lang="en" sz="1600">
                <a:latin typeface="Ubuntu"/>
                <a:ea typeface="Ubuntu"/>
                <a:cs typeface="Ubuntu"/>
                <a:sym typeface="Ubuntu"/>
              </a:rPr>
              <a:t> 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"George Washington" 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2" name="Google Shape;302;p46"/>
          <p:cNvSpPr/>
          <p:nvPr/>
        </p:nvSpPr>
        <p:spPr>
          <a:xfrm>
            <a:off x="7683240" y="807467"/>
            <a:ext cx="1548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Property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"instance of"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3" name="Google Shape;303;p46"/>
          <p:cNvSpPr/>
          <p:nvPr/>
        </p:nvSpPr>
        <p:spPr>
          <a:xfrm>
            <a:off x="9418044" y="807467"/>
            <a:ext cx="2112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Value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"human"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4" name="Google Shape;304;p46"/>
          <p:cNvSpPr/>
          <p:nvPr/>
        </p:nvSpPr>
        <p:spPr>
          <a:xfrm>
            <a:off x="9418093" y="1388803"/>
            <a:ext cx="2112800" cy="36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Q5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5" name="Google Shape;305;p46"/>
          <p:cNvSpPr/>
          <p:nvPr/>
        </p:nvSpPr>
        <p:spPr>
          <a:xfrm>
            <a:off x="5109300" y="1388803"/>
            <a:ext cx="2387600" cy="36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Q23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6" name="Google Shape;306;p46"/>
          <p:cNvSpPr txBox="1">
            <a:spLocks noGrp="1"/>
          </p:cNvSpPr>
          <p:nvPr>
            <p:ph type="body" idx="1"/>
          </p:nvPr>
        </p:nvSpPr>
        <p:spPr>
          <a:xfrm>
            <a:off x="301433" y="1954400"/>
            <a:ext cx="3744000" cy="42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/>
              <a:t>Underneath the surface...</a:t>
            </a:r>
            <a:endParaRPr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/>
              <a:t>Using symbols makes them language independent (identifiers vs names)</a:t>
            </a:r>
            <a:endParaRPr/>
          </a:p>
        </p:txBody>
      </p:sp>
      <p:sp>
        <p:nvSpPr>
          <p:cNvPr id="307" name="Google Shape;307;p46"/>
          <p:cNvSpPr/>
          <p:nvPr/>
        </p:nvSpPr>
        <p:spPr>
          <a:xfrm>
            <a:off x="7683240" y="1388803"/>
            <a:ext cx="1548800" cy="36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P31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8" name="Google Shape;308;p46"/>
          <p:cNvSpPr/>
          <p:nvPr/>
        </p:nvSpPr>
        <p:spPr>
          <a:xfrm>
            <a:off x="5109300" y="2582400"/>
            <a:ext cx="23876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"George Washington" 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9" name="Google Shape;309;p46"/>
          <p:cNvSpPr/>
          <p:nvPr/>
        </p:nvSpPr>
        <p:spPr>
          <a:xfrm>
            <a:off x="7683240" y="2582400"/>
            <a:ext cx="1548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"place of burial"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0" name="Google Shape;310;p46"/>
          <p:cNvSpPr/>
          <p:nvPr/>
        </p:nvSpPr>
        <p:spPr>
          <a:xfrm>
            <a:off x="9418044" y="2582400"/>
            <a:ext cx="2112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"Mount Vernon"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1" name="Google Shape;311;p46"/>
          <p:cNvSpPr/>
          <p:nvPr/>
        </p:nvSpPr>
        <p:spPr>
          <a:xfrm>
            <a:off x="9418093" y="3163736"/>
            <a:ext cx="2112800" cy="36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Q731635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2" name="Google Shape;312;p46"/>
          <p:cNvSpPr/>
          <p:nvPr/>
        </p:nvSpPr>
        <p:spPr>
          <a:xfrm>
            <a:off x="5109300" y="3163736"/>
            <a:ext cx="2387600" cy="36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Q23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3" name="Google Shape;313;p46"/>
          <p:cNvSpPr/>
          <p:nvPr/>
        </p:nvSpPr>
        <p:spPr>
          <a:xfrm>
            <a:off x="7683240" y="3163736"/>
            <a:ext cx="1548800" cy="36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P119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4" name="Google Shape;314;p46"/>
          <p:cNvSpPr/>
          <p:nvPr/>
        </p:nvSpPr>
        <p:spPr>
          <a:xfrm>
            <a:off x="5109300" y="4357333"/>
            <a:ext cx="23876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"George Washington" 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5" name="Google Shape;315;p46"/>
          <p:cNvSpPr/>
          <p:nvPr/>
        </p:nvSpPr>
        <p:spPr>
          <a:xfrm>
            <a:off x="7683240" y="4357333"/>
            <a:ext cx="1548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"LCAuth ID"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6" name="Google Shape;316;p46"/>
          <p:cNvSpPr/>
          <p:nvPr/>
        </p:nvSpPr>
        <p:spPr>
          <a:xfrm>
            <a:off x="9418033" y="4357333"/>
            <a:ext cx="2112800" cy="9436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"n86140996"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7" name="Google Shape;317;p46"/>
          <p:cNvSpPr/>
          <p:nvPr/>
        </p:nvSpPr>
        <p:spPr>
          <a:xfrm>
            <a:off x="5109300" y="4938669"/>
            <a:ext cx="2387600" cy="36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Q23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8" name="Google Shape;318;p46"/>
          <p:cNvSpPr/>
          <p:nvPr/>
        </p:nvSpPr>
        <p:spPr>
          <a:xfrm>
            <a:off x="7683240" y="4938669"/>
            <a:ext cx="1548800" cy="36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P244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3023460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7"/>
          <p:cNvSpPr txBox="1">
            <a:spLocks noGrp="1"/>
          </p:cNvSpPr>
          <p:nvPr>
            <p:ph type="title"/>
          </p:nvPr>
        </p:nvSpPr>
        <p:spPr>
          <a:xfrm>
            <a:off x="301437" y="477067"/>
            <a:ext cx="3744000" cy="127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Wikidata and languages</a:t>
            </a:r>
            <a:endParaRPr/>
          </a:p>
        </p:txBody>
      </p:sp>
      <p:sp>
        <p:nvSpPr>
          <p:cNvPr id="324" name="Google Shape;324;p47"/>
          <p:cNvSpPr/>
          <p:nvPr/>
        </p:nvSpPr>
        <p:spPr>
          <a:xfrm>
            <a:off x="5109300" y="4753633"/>
            <a:ext cx="23876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en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"George Washington" 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5" name="Google Shape;325;p47"/>
          <p:cNvSpPr/>
          <p:nvPr/>
        </p:nvSpPr>
        <p:spPr>
          <a:xfrm>
            <a:off x="7683240" y="4753633"/>
            <a:ext cx="1548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en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"instance of"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6" name="Google Shape;326;p47"/>
          <p:cNvSpPr/>
          <p:nvPr/>
        </p:nvSpPr>
        <p:spPr>
          <a:xfrm>
            <a:off x="9418044" y="4753633"/>
            <a:ext cx="2112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en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"human"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7" name="Google Shape;327;p47"/>
          <p:cNvSpPr/>
          <p:nvPr/>
        </p:nvSpPr>
        <p:spPr>
          <a:xfrm>
            <a:off x="9418093" y="5334969"/>
            <a:ext cx="2112800" cy="36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Q5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8" name="Google Shape;328;p47"/>
          <p:cNvSpPr/>
          <p:nvPr/>
        </p:nvSpPr>
        <p:spPr>
          <a:xfrm>
            <a:off x="5109300" y="5334969"/>
            <a:ext cx="2387600" cy="36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Q23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9" name="Google Shape;329;p47"/>
          <p:cNvSpPr txBox="1">
            <a:spLocks noGrp="1"/>
          </p:cNvSpPr>
          <p:nvPr>
            <p:ph type="body" idx="1"/>
          </p:nvPr>
        </p:nvSpPr>
        <p:spPr>
          <a:xfrm>
            <a:off x="301433" y="1954400"/>
            <a:ext cx="3744000" cy="42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sz="2133"/>
              <a:t>Labels and descriptions for different languages</a:t>
            </a:r>
            <a:endParaRPr sz="2133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 sz="2133"/>
              <a:t>Exciting for translation applications</a:t>
            </a:r>
            <a:endParaRPr sz="2133"/>
          </a:p>
        </p:txBody>
      </p:sp>
      <p:sp>
        <p:nvSpPr>
          <p:cNvPr id="330" name="Google Shape;330;p47"/>
          <p:cNvSpPr/>
          <p:nvPr/>
        </p:nvSpPr>
        <p:spPr>
          <a:xfrm>
            <a:off x="7683240" y="5334969"/>
            <a:ext cx="1548800" cy="36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>
                <a:latin typeface="Ubuntu"/>
                <a:ea typeface="Ubuntu"/>
                <a:cs typeface="Ubuntu"/>
                <a:sym typeface="Ubuntu"/>
              </a:rPr>
              <a:t>P31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1" name="Google Shape;331;p47"/>
          <p:cNvSpPr/>
          <p:nvPr/>
        </p:nvSpPr>
        <p:spPr>
          <a:xfrm>
            <a:off x="5109300" y="4162433"/>
            <a:ext cx="23876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de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"George Washington" 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2" name="Google Shape;332;p47"/>
          <p:cNvSpPr/>
          <p:nvPr/>
        </p:nvSpPr>
        <p:spPr>
          <a:xfrm>
            <a:off x="7683240" y="4162433"/>
            <a:ext cx="1548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de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"ist ein(e)"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3" name="Google Shape;333;p47"/>
          <p:cNvSpPr/>
          <p:nvPr/>
        </p:nvSpPr>
        <p:spPr>
          <a:xfrm>
            <a:off x="9418044" y="4162433"/>
            <a:ext cx="2112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de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"Mensch"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4" name="Google Shape;334;p47"/>
          <p:cNvSpPr/>
          <p:nvPr/>
        </p:nvSpPr>
        <p:spPr>
          <a:xfrm>
            <a:off x="5109300" y="3571233"/>
            <a:ext cx="23876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es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"George Washington" 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5" name="Google Shape;335;p47"/>
          <p:cNvSpPr/>
          <p:nvPr/>
        </p:nvSpPr>
        <p:spPr>
          <a:xfrm>
            <a:off x="7683240" y="3571233"/>
            <a:ext cx="1548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es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</a:t>
            </a:r>
            <a:r>
              <a:rPr lang="en" sz="1467">
                <a:latin typeface="Ubuntu"/>
                <a:ea typeface="Ubuntu"/>
                <a:cs typeface="Ubuntu"/>
                <a:sym typeface="Ubuntu"/>
              </a:rPr>
              <a:t>instancia de</a:t>
            </a:r>
            <a:r>
              <a:rPr lang="en" sz="1600">
                <a:latin typeface="Ubuntu"/>
                <a:ea typeface="Ubuntu"/>
                <a:cs typeface="Ubuntu"/>
                <a:sym typeface="Ubuntu"/>
              </a:rPr>
              <a:t>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6" name="Google Shape;336;p47"/>
          <p:cNvSpPr/>
          <p:nvPr/>
        </p:nvSpPr>
        <p:spPr>
          <a:xfrm>
            <a:off x="9418044" y="3571233"/>
            <a:ext cx="2112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es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"ser humano"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7" name="Google Shape;337;p47"/>
          <p:cNvSpPr/>
          <p:nvPr/>
        </p:nvSpPr>
        <p:spPr>
          <a:xfrm>
            <a:off x="5109300" y="2980033"/>
            <a:ext cx="23876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ms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"George Washington" 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8" name="Google Shape;338;p47"/>
          <p:cNvSpPr/>
          <p:nvPr/>
        </p:nvSpPr>
        <p:spPr>
          <a:xfrm>
            <a:off x="7683240" y="2980033"/>
            <a:ext cx="1548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ms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"contoh"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9" name="Google Shape;339;p47"/>
          <p:cNvSpPr/>
          <p:nvPr/>
        </p:nvSpPr>
        <p:spPr>
          <a:xfrm>
            <a:off x="9418044" y="2980033"/>
            <a:ext cx="2112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ms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"manusia"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0" name="Google Shape;340;p47"/>
          <p:cNvSpPr/>
          <p:nvPr/>
        </p:nvSpPr>
        <p:spPr>
          <a:xfrm>
            <a:off x="5109300" y="2388833"/>
            <a:ext cx="23876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zh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乔治·华盛顿 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1" name="Google Shape;341;p47"/>
          <p:cNvSpPr/>
          <p:nvPr/>
        </p:nvSpPr>
        <p:spPr>
          <a:xfrm>
            <a:off x="7683240" y="2388833"/>
            <a:ext cx="1548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zh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性質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2" name="Google Shape;342;p47"/>
          <p:cNvSpPr/>
          <p:nvPr/>
        </p:nvSpPr>
        <p:spPr>
          <a:xfrm>
            <a:off x="9418044" y="2388833"/>
            <a:ext cx="2112800" cy="591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600" b="1">
                <a:latin typeface="Ubuntu"/>
                <a:ea typeface="Ubuntu"/>
                <a:cs typeface="Ubuntu"/>
                <a:sym typeface="Ubuntu"/>
              </a:rPr>
              <a:t>zh</a:t>
            </a:r>
            <a:br>
              <a:rPr lang="en" sz="1600">
                <a:latin typeface="Ubuntu"/>
                <a:ea typeface="Ubuntu"/>
                <a:cs typeface="Ubuntu"/>
                <a:sym typeface="Ubuntu"/>
              </a:rPr>
            </a:br>
            <a:r>
              <a:rPr lang="en" sz="1600">
                <a:latin typeface="Ubuntu"/>
                <a:ea typeface="Ubuntu"/>
                <a:cs typeface="Ubuntu"/>
                <a:sym typeface="Ubuntu"/>
              </a:rPr>
              <a:t>人類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873403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8300" y="945133"/>
            <a:ext cx="9941435" cy="5912867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51"/>
          <p:cNvSpPr/>
          <p:nvPr/>
        </p:nvSpPr>
        <p:spPr>
          <a:xfrm>
            <a:off x="1476633" y="6340103"/>
            <a:ext cx="888800" cy="219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70" name="Google Shape;370;p51"/>
          <p:cNvSpPr txBox="1">
            <a:spLocks noGrp="1"/>
          </p:cNvSpPr>
          <p:nvPr>
            <p:ph type="title"/>
          </p:nvPr>
        </p:nvSpPr>
        <p:spPr>
          <a:xfrm>
            <a:off x="131000" y="21800"/>
            <a:ext cx="11768800" cy="8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533"/>
              </a:spcAft>
            </a:pPr>
            <a:r>
              <a:rPr lang="en"/>
              <a:t>Wikidata link on Wikipedia articles</a:t>
            </a:r>
            <a:endParaRPr sz="2133" i="1"/>
          </a:p>
        </p:txBody>
      </p:sp>
    </p:spTree>
    <p:extLst>
      <p:ext uri="{BB962C8B-B14F-4D97-AF65-F5344CB8AC3E}">
        <p14:creationId xmlns:p14="http://schemas.microsoft.com/office/powerpoint/2010/main" val="1859577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2"/>
          <p:cNvSpPr txBox="1">
            <a:spLocks noGrp="1"/>
          </p:cNvSpPr>
          <p:nvPr>
            <p:ph type="title"/>
          </p:nvPr>
        </p:nvSpPr>
        <p:spPr>
          <a:xfrm>
            <a:off x="131000" y="21800"/>
            <a:ext cx="11768800" cy="8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533"/>
              </a:spcAft>
            </a:pPr>
            <a:r>
              <a:rPr lang="en"/>
              <a:t>Wikidata stores statements as explicit triples - item + property + value</a:t>
            </a:r>
            <a:r>
              <a:rPr lang="en" sz="1867" i="1"/>
              <a:t> </a:t>
            </a:r>
            <a:endParaRPr sz="2133" i="1"/>
          </a:p>
        </p:txBody>
      </p:sp>
      <p:pic>
        <p:nvPicPr>
          <p:cNvPr id="376" name="Google Shape;37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1" y="1028600"/>
            <a:ext cx="1548967" cy="1337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6834" y="1028600"/>
            <a:ext cx="8644772" cy="562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52"/>
          <p:cNvSpPr/>
          <p:nvPr/>
        </p:nvSpPr>
        <p:spPr>
          <a:xfrm>
            <a:off x="6348767" y="1028600"/>
            <a:ext cx="3412000" cy="6488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/>
              <a:t>Item</a:t>
            </a:r>
            <a:r>
              <a:rPr lang="en" sz="2400"/>
              <a:t> United States Congress</a:t>
            </a:r>
            <a:endParaRPr sz="2400"/>
          </a:p>
        </p:txBody>
      </p:sp>
      <p:sp>
        <p:nvSpPr>
          <p:cNvPr id="379" name="Google Shape;379;p52"/>
          <p:cNvSpPr/>
          <p:nvPr/>
        </p:nvSpPr>
        <p:spPr>
          <a:xfrm>
            <a:off x="1680600" y="3878800"/>
            <a:ext cx="2104800" cy="8036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/>
              <a:t>Property</a:t>
            </a:r>
            <a:br>
              <a:rPr lang="en" sz="2400"/>
            </a:br>
            <a:r>
              <a:rPr lang="en" sz="2400"/>
              <a:t>"instance of"</a:t>
            </a:r>
            <a:endParaRPr sz="2400"/>
          </a:p>
        </p:txBody>
      </p:sp>
      <p:sp>
        <p:nvSpPr>
          <p:cNvPr id="380" name="Google Shape;380;p52"/>
          <p:cNvSpPr/>
          <p:nvPr/>
        </p:nvSpPr>
        <p:spPr>
          <a:xfrm>
            <a:off x="5652800" y="3878800"/>
            <a:ext cx="3038400" cy="8036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/>
              <a:t>Value</a:t>
            </a:r>
            <a:br>
              <a:rPr lang="en" sz="2400"/>
            </a:br>
            <a:r>
              <a:rPr lang="en" sz="2400"/>
              <a:t>"bicameral legislature"</a:t>
            </a:r>
            <a:endParaRPr sz="2400"/>
          </a:p>
        </p:txBody>
      </p:sp>
      <p:sp>
        <p:nvSpPr>
          <p:cNvPr id="381" name="Google Shape;381;p52"/>
          <p:cNvSpPr/>
          <p:nvPr/>
        </p:nvSpPr>
        <p:spPr>
          <a:xfrm>
            <a:off x="2104900" y="4591800"/>
            <a:ext cx="2104800" cy="49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P31</a:t>
            </a:r>
            <a:endParaRPr sz="2400"/>
          </a:p>
        </p:txBody>
      </p:sp>
      <p:sp>
        <p:nvSpPr>
          <p:cNvPr id="382" name="Google Shape;382;p52"/>
          <p:cNvSpPr/>
          <p:nvPr/>
        </p:nvSpPr>
        <p:spPr>
          <a:xfrm>
            <a:off x="6026233" y="4591800"/>
            <a:ext cx="3038400" cy="49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Q189445</a:t>
            </a:r>
            <a:endParaRPr sz="2400"/>
          </a:p>
        </p:txBody>
      </p:sp>
      <p:sp>
        <p:nvSpPr>
          <p:cNvPr id="383" name="Google Shape;383;p52"/>
          <p:cNvSpPr/>
          <p:nvPr/>
        </p:nvSpPr>
        <p:spPr>
          <a:xfrm>
            <a:off x="6671300" y="1571833"/>
            <a:ext cx="3412000" cy="49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Q11268</a:t>
            </a:r>
            <a:endParaRPr sz="2400"/>
          </a:p>
        </p:txBody>
      </p:sp>
      <p:sp>
        <p:nvSpPr>
          <p:cNvPr id="384" name="Google Shape;384;p52"/>
          <p:cNvSpPr/>
          <p:nvPr/>
        </p:nvSpPr>
        <p:spPr>
          <a:xfrm>
            <a:off x="2143467" y="1001433"/>
            <a:ext cx="3038400" cy="492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85" name="Google Shape;385;p52"/>
          <p:cNvSpPr/>
          <p:nvPr/>
        </p:nvSpPr>
        <p:spPr>
          <a:xfrm>
            <a:off x="2236833" y="3182800"/>
            <a:ext cx="1021200" cy="373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86" name="Google Shape;386;p52"/>
          <p:cNvSpPr/>
          <p:nvPr/>
        </p:nvSpPr>
        <p:spPr>
          <a:xfrm>
            <a:off x="4363167" y="3182800"/>
            <a:ext cx="1467200" cy="373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53700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3"/>
          <p:cNvSpPr txBox="1">
            <a:spLocks noGrp="1"/>
          </p:cNvSpPr>
          <p:nvPr>
            <p:ph type="title"/>
          </p:nvPr>
        </p:nvSpPr>
        <p:spPr>
          <a:xfrm>
            <a:off x="301437" y="477067"/>
            <a:ext cx="3744000" cy="127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Wikidata statement triples</a:t>
            </a:r>
            <a:endParaRPr/>
          </a:p>
        </p:txBody>
      </p:sp>
      <p:sp>
        <p:nvSpPr>
          <p:cNvPr id="392" name="Google Shape;392;p53"/>
          <p:cNvSpPr/>
          <p:nvPr/>
        </p:nvSpPr>
        <p:spPr>
          <a:xfrm>
            <a:off x="3163000" y="4121333"/>
            <a:ext cx="3245200" cy="8036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/>
              <a:t>Item</a:t>
            </a:r>
            <a:r>
              <a:rPr lang="en" sz="2400"/>
              <a:t> </a:t>
            </a:r>
            <a:br>
              <a:rPr lang="en" sz="2400"/>
            </a:br>
            <a:r>
              <a:rPr lang="en" sz="2400"/>
              <a:t>United States Congress</a:t>
            </a:r>
            <a:endParaRPr sz="2400"/>
          </a:p>
        </p:txBody>
      </p:sp>
      <p:sp>
        <p:nvSpPr>
          <p:cNvPr id="393" name="Google Shape;393;p53"/>
          <p:cNvSpPr/>
          <p:nvPr/>
        </p:nvSpPr>
        <p:spPr>
          <a:xfrm>
            <a:off x="6661233" y="4121333"/>
            <a:ext cx="2104800" cy="8036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/>
              <a:t>Property</a:t>
            </a:r>
            <a:br>
              <a:rPr lang="en" sz="2400"/>
            </a:br>
            <a:r>
              <a:rPr lang="en" sz="2400"/>
              <a:t>"instance of"</a:t>
            </a:r>
            <a:endParaRPr sz="2400"/>
          </a:p>
        </p:txBody>
      </p:sp>
      <p:sp>
        <p:nvSpPr>
          <p:cNvPr id="394" name="Google Shape;394;p53"/>
          <p:cNvSpPr/>
          <p:nvPr/>
        </p:nvSpPr>
        <p:spPr>
          <a:xfrm>
            <a:off x="9019000" y="4121333"/>
            <a:ext cx="2871600" cy="8036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/>
              <a:t>Value</a:t>
            </a:r>
            <a:br>
              <a:rPr lang="en" sz="2400"/>
            </a:br>
            <a:r>
              <a:rPr lang="en" sz="2400"/>
              <a:t>"bicameral legislature"</a:t>
            </a:r>
            <a:endParaRPr sz="2400"/>
          </a:p>
        </p:txBody>
      </p:sp>
      <p:sp>
        <p:nvSpPr>
          <p:cNvPr id="395" name="Google Shape;395;p53"/>
          <p:cNvSpPr/>
          <p:nvPr/>
        </p:nvSpPr>
        <p:spPr>
          <a:xfrm>
            <a:off x="9019067" y="5187600"/>
            <a:ext cx="2871600" cy="49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Q189445</a:t>
            </a:r>
            <a:endParaRPr sz="2400"/>
          </a:p>
        </p:txBody>
      </p:sp>
      <p:sp>
        <p:nvSpPr>
          <p:cNvPr id="396" name="Google Shape;396;p53"/>
          <p:cNvSpPr/>
          <p:nvPr/>
        </p:nvSpPr>
        <p:spPr>
          <a:xfrm>
            <a:off x="3163000" y="5187600"/>
            <a:ext cx="3245200" cy="49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Q11268</a:t>
            </a:r>
            <a:endParaRPr sz="2400"/>
          </a:p>
        </p:txBody>
      </p:sp>
      <p:sp>
        <p:nvSpPr>
          <p:cNvPr id="397" name="Google Shape;397;p53"/>
          <p:cNvSpPr txBox="1">
            <a:spLocks noGrp="1"/>
          </p:cNvSpPr>
          <p:nvPr>
            <p:ph type="body" idx="1"/>
          </p:nvPr>
        </p:nvSpPr>
        <p:spPr>
          <a:xfrm>
            <a:off x="301433" y="1954400"/>
            <a:ext cx="3744000" cy="42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b="1"/>
              <a:t>Claims</a:t>
            </a:r>
            <a:r>
              <a:rPr lang="en"/>
              <a:t> capture factual, provable information</a:t>
            </a:r>
            <a:endParaRPr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/>
              <a:t>Using symbols makes them language independent (identifiers vs names)</a:t>
            </a:r>
            <a:endParaRPr/>
          </a:p>
        </p:txBody>
      </p:sp>
      <p:sp>
        <p:nvSpPr>
          <p:cNvPr id="398" name="Google Shape;398;p53"/>
          <p:cNvSpPr/>
          <p:nvPr/>
        </p:nvSpPr>
        <p:spPr>
          <a:xfrm>
            <a:off x="6661233" y="5187600"/>
            <a:ext cx="2104800" cy="49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P31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559371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B475-16BC-FC43-881E-CFC590C98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Wiki*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C7AB3-BE6E-484A-8E44-5E80DA731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5000"/>
              </a:lnSpc>
              <a:spcBef>
                <a:spcPts val="800"/>
              </a:spcBef>
              <a:buSzPts val="1100"/>
              <a:buNone/>
            </a:pPr>
            <a:r>
              <a:rPr lang="en-US" sz="3200" u="sng" dirty="0">
                <a:solidFill>
                  <a:schemeClr val="hlink"/>
                </a:solidFill>
                <a:hlinkClick r:id="rId2"/>
              </a:rPr>
              <a:t>Wikipedia</a:t>
            </a:r>
            <a:r>
              <a:rPr lang="en-US" sz="3200" dirty="0"/>
              <a:t> -- a multilingual web-based free-content encyclopedia</a:t>
            </a:r>
          </a:p>
          <a:p>
            <a:pPr marL="0" indent="0">
              <a:lnSpc>
                <a:spcPct val="115000"/>
              </a:lnSpc>
              <a:spcBef>
                <a:spcPts val="800"/>
              </a:spcBef>
              <a:buSzPts val="1100"/>
              <a:buNone/>
            </a:pPr>
            <a:r>
              <a:rPr lang="en-US" sz="3200" u="sng" dirty="0">
                <a:solidFill>
                  <a:schemeClr val="hlink"/>
                </a:solidFill>
                <a:hlinkClick r:id="rId3"/>
              </a:rPr>
              <a:t>MediaWiki</a:t>
            </a:r>
            <a:r>
              <a:rPr lang="en-US" sz="3200" dirty="0"/>
              <a:t> -- free and open-source wiki software</a:t>
            </a:r>
          </a:p>
          <a:p>
            <a:pPr marL="0" indent="0">
              <a:lnSpc>
                <a:spcPct val="115000"/>
              </a:lnSpc>
              <a:spcBef>
                <a:spcPts val="800"/>
              </a:spcBef>
              <a:buSzPts val="1100"/>
              <a:buNone/>
            </a:pPr>
            <a:r>
              <a:rPr lang="en-US" sz="3200" u="sng" dirty="0">
                <a:solidFill>
                  <a:schemeClr val="hlink"/>
                </a:solidFill>
                <a:hlinkClick r:id="rId4"/>
              </a:rPr>
              <a:t>Wikidata.org</a:t>
            </a:r>
            <a:r>
              <a:rPr lang="en-US" sz="3200" dirty="0"/>
              <a:t> -- a collaboratively edited structured dataset used by Wikimedia sister projects and others</a:t>
            </a:r>
          </a:p>
          <a:p>
            <a:pPr marL="0" indent="0">
              <a:lnSpc>
                <a:spcPct val="115000"/>
              </a:lnSpc>
              <a:spcBef>
                <a:spcPts val="800"/>
              </a:spcBef>
              <a:buSzPts val="1100"/>
              <a:buNone/>
            </a:pPr>
            <a:r>
              <a:rPr lang="en-US" sz="3200" u="sng" dirty="0">
                <a:solidFill>
                  <a:schemeClr val="hlink"/>
                </a:solidFill>
                <a:hlinkClick r:id="rId5"/>
              </a:rPr>
              <a:t>Wikibase</a:t>
            </a:r>
            <a:r>
              <a:rPr lang="en-US" sz="3200" dirty="0"/>
              <a:t> -- a </a:t>
            </a:r>
            <a:r>
              <a:rPr lang="en-US" sz="3200" dirty="0" err="1"/>
              <a:t>MediaWiki</a:t>
            </a:r>
            <a:r>
              <a:rPr lang="en-US" sz="3200" dirty="0"/>
              <a:t> extension to store and manage 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2766565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4"/>
          <p:cNvSpPr txBox="1">
            <a:spLocks noGrp="1"/>
          </p:cNvSpPr>
          <p:nvPr>
            <p:ph type="title"/>
          </p:nvPr>
        </p:nvSpPr>
        <p:spPr>
          <a:xfrm>
            <a:off x="301437" y="477067"/>
            <a:ext cx="3744000" cy="127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Wikidata statement triples</a:t>
            </a:r>
            <a:endParaRPr/>
          </a:p>
        </p:txBody>
      </p:sp>
      <p:sp>
        <p:nvSpPr>
          <p:cNvPr id="404" name="Google Shape;404;p54"/>
          <p:cNvSpPr/>
          <p:nvPr/>
        </p:nvSpPr>
        <p:spPr>
          <a:xfrm>
            <a:off x="3163000" y="4121333"/>
            <a:ext cx="3245200" cy="8036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/>
              <a:t>Item</a:t>
            </a:r>
            <a:r>
              <a:rPr lang="en" sz="2400"/>
              <a:t> </a:t>
            </a:r>
            <a:br>
              <a:rPr lang="en" sz="2400"/>
            </a:br>
            <a:r>
              <a:rPr lang="en" sz="2400"/>
              <a:t>United States Congress</a:t>
            </a:r>
            <a:endParaRPr sz="2400"/>
          </a:p>
        </p:txBody>
      </p:sp>
      <p:sp>
        <p:nvSpPr>
          <p:cNvPr id="405" name="Google Shape;405;p54"/>
          <p:cNvSpPr/>
          <p:nvPr/>
        </p:nvSpPr>
        <p:spPr>
          <a:xfrm>
            <a:off x="6661233" y="4121333"/>
            <a:ext cx="2104800" cy="8036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/>
              <a:t>Property</a:t>
            </a:r>
            <a:br>
              <a:rPr lang="en" sz="2400"/>
            </a:br>
            <a:r>
              <a:rPr lang="en" sz="2400"/>
              <a:t>"instance of"</a:t>
            </a:r>
            <a:endParaRPr sz="2400"/>
          </a:p>
        </p:txBody>
      </p:sp>
      <p:sp>
        <p:nvSpPr>
          <p:cNvPr id="406" name="Google Shape;406;p54"/>
          <p:cNvSpPr/>
          <p:nvPr/>
        </p:nvSpPr>
        <p:spPr>
          <a:xfrm>
            <a:off x="9019000" y="4121333"/>
            <a:ext cx="2871600" cy="8036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/>
              <a:t>Value</a:t>
            </a:r>
            <a:br>
              <a:rPr lang="en" sz="2400"/>
            </a:br>
            <a:r>
              <a:rPr lang="en" sz="2400"/>
              <a:t>"bicameral legislature"</a:t>
            </a:r>
            <a:endParaRPr sz="2400"/>
          </a:p>
        </p:txBody>
      </p:sp>
      <p:sp>
        <p:nvSpPr>
          <p:cNvPr id="407" name="Google Shape;407;p54"/>
          <p:cNvSpPr/>
          <p:nvPr/>
        </p:nvSpPr>
        <p:spPr>
          <a:xfrm>
            <a:off x="9019067" y="5187600"/>
            <a:ext cx="2871600" cy="49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Q189445</a:t>
            </a:r>
            <a:endParaRPr sz="2400"/>
          </a:p>
        </p:txBody>
      </p:sp>
      <p:sp>
        <p:nvSpPr>
          <p:cNvPr id="408" name="Google Shape;408;p54"/>
          <p:cNvSpPr/>
          <p:nvPr/>
        </p:nvSpPr>
        <p:spPr>
          <a:xfrm>
            <a:off x="3163000" y="5187600"/>
            <a:ext cx="3245200" cy="49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Q11268</a:t>
            </a:r>
            <a:endParaRPr sz="2400"/>
          </a:p>
        </p:txBody>
      </p:sp>
      <p:sp>
        <p:nvSpPr>
          <p:cNvPr id="409" name="Google Shape;409;p54"/>
          <p:cNvSpPr txBox="1">
            <a:spLocks noGrp="1"/>
          </p:cNvSpPr>
          <p:nvPr>
            <p:ph type="body" idx="1"/>
          </p:nvPr>
        </p:nvSpPr>
        <p:spPr>
          <a:xfrm>
            <a:off x="301433" y="1954400"/>
            <a:ext cx="3744000" cy="42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/>
              <a:t>Relationships are "first class" = </a:t>
            </a:r>
            <a:br>
              <a:rPr lang="en"/>
            </a:br>
            <a:r>
              <a:rPr lang="en"/>
              <a:t>very fast to search and sort</a:t>
            </a:r>
            <a:endParaRPr/>
          </a:p>
          <a:p>
            <a:pPr marL="0" indent="0">
              <a:spcBef>
                <a:spcPts val="2133"/>
              </a:spcBef>
              <a:buNone/>
            </a:pPr>
            <a:r>
              <a:rPr lang="en"/>
              <a:t>Seconds vs minutes to search</a:t>
            </a:r>
            <a:endParaRPr/>
          </a:p>
          <a:p>
            <a:pPr marL="0" indent="0">
              <a:spcBef>
                <a:spcPts val="2133"/>
              </a:spcBef>
              <a:buNone/>
            </a:pPr>
            <a:r>
              <a:rPr lang="en"/>
              <a:t>Ad hoc data model highly adaptive</a:t>
            </a:r>
            <a:endParaRPr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/>
              <a:t>Well-suited to the wiki way</a:t>
            </a:r>
            <a:endParaRPr/>
          </a:p>
        </p:txBody>
      </p:sp>
      <p:sp>
        <p:nvSpPr>
          <p:cNvPr id="410" name="Google Shape;410;p54"/>
          <p:cNvSpPr/>
          <p:nvPr/>
        </p:nvSpPr>
        <p:spPr>
          <a:xfrm>
            <a:off x="6661233" y="5187600"/>
            <a:ext cx="2104800" cy="49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P31</a:t>
            </a:r>
            <a:endParaRPr sz="2400"/>
          </a:p>
        </p:txBody>
      </p:sp>
      <p:pic>
        <p:nvPicPr>
          <p:cNvPr id="411" name="Google Shape;41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5315" y="203201"/>
            <a:ext cx="4770367" cy="37532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40695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8"/>
          <p:cNvSpPr/>
          <p:nvPr/>
        </p:nvSpPr>
        <p:spPr>
          <a:xfrm>
            <a:off x="5115585" y="276900"/>
            <a:ext cx="6269200" cy="4419200"/>
          </a:xfrm>
          <a:prstGeom prst="wedgeRectCallout">
            <a:avLst>
              <a:gd name="adj1" fmla="val 21466"/>
              <a:gd name="adj2" fmla="val 59224"/>
            </a:avLst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57" name="Google Shape;457;p58"/>
          <p:cNvSpPr txBox="1">
            <a:spLocks noGrp="1"/>
          </p:cNvSpPr>
          <p:nvPr>
            <p:ph type="title"/>
          </p:nvPr>
        </p:nvSpPr>
        <p:spPr>
          <a:xfrm>
            <a:off x="301437" y="477067"/>
            <a:ext cx="3744000" cy="127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Wikidata items</a:t>
            </a:r>
            <a:endParaRPr/>
          </a:p>
        </p:txBody>
      </p:sp>
      <p:sp>
        <p:nvSpPr>
          <p:cNvPr id="458" name="Google Shape;458;p58"/>
          <p:cNvSpPr/>
          <p:nvPr/>
        </p:nvSpPr>
        <p:spPr>
          <a:xfrm>
            <a:off x="7200467" y="5215733"/>
            <a:ext cx="3245200" cy="8036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/>
              <a:t>Item</a:t>
            </a:r>
            <a:r>
              <a:rPr lang="en" sz="2400"/>
              <a:t> </a:t>
            </a:r>
            <a:br>
              <a:rPr lang="en" sz="2400"/>
            </a:br>
            <a:r>
              <a:rPr lang="en" sz="2400"/>
              <a:t>Muammar Gaddafi</a:t>
            </a:r>
            <a:endParaRPr sz="2400"/>
          </a:p>
        </p:txBody>
      </p:sp>
      <p:sp>
        <p:nvSpPr>
          <p:cNvPr id="459" name="Google Shape;459;p58"/>
          <p:cNvSpPr/>
          <p:nvPr/>
        </p:nvSpPr>
        <p:spPr>
          <a:xfrm>
            <a:off x="7200467" y="5977200"/>
            <a:ext cx="3245200" cy="4924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Q19878</a:t>
            </a:r>
            <a:endParaRPr sz="2400"/>
          </a:p>
        </p:txBody>
      </p:sp>
      <p:sp>
        <p:nvSpPr>
          <p:cNvPr id="460" name="Google Shape;460;p58"/>
          <p:cNvSpPr txBox="1">
            <a:spLocks noGrp="1"/>
          </p:cNvSpPr>
          <p:nvPr>
            <p:ph type="body" idx="1"/>
          </p:nvPr>
        </p:nvSpPr>
        <p:spPr>
          <a:xfrm>
            <a:off x="301433" y="1954400"/>
            <a:ext cx="3744000" cy="421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/>
              <a:t>Using identifiers removes language dependence and ambiguity in:</a:t>
            </a:r>
            <a:endParaRPr/>
          </a:p>
          <a:p>
            <a:pPr marL="0" indent="0">
              <a:spcBef>
                <a:spcPts val="2133"/>
              </a:spcBef>
              <a:buNone/>
            </a:pPr>
            <a:r>
              <a:rPr lang="en"/>
              <a:t>    Writing systems (Chinese, Serbian, Kazakh, et al)</a:t>
            </a:r>
            <a:endParaRPr/>
          </a:p>
          <a:p>
            <a:pPr marL="0" indent="0">
              <a:spcBef>
                <a:spcPts val="2133"/>
              </a:spcBef>
              <a:buNone/>
            </a:pPr>
            <a:r>
              <a:rPr lang="en"/>
              <a:t>    Phonetization variations</a:t>
            </a:r>
            <a:endParaRPr/>
          </a:p>
          <a:p>
            <a:pPr marL="0" indent="0">
              <a:spcBef>
                <a:spcPts val="2133"/>
              </a:spcBef>
              <a:buNone/>
            </a:pPr>
            <a:r>
              <a:rPr lang="en"/>
              <a:t>    Spelling variations</a:t>
            </a:r>
            <a:endParaRPr/>
          </a:p>
          <a:p>
            <a:pPr marL="0" indent="0">
              <a:spcBef>
                <a:spcPts val="2133"/>
              </a:spcBef>
              <a:buNone/>
            </a:pPr>
            <a:r>
              <a:rPr lang="en"/>
              <a:t>    Maiden vs. married names</a:t>
            </a:r>
            <a:endParaRPr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/>
              <a:t>Canonical identifiers help link  to external databases</a:t>
            </a:r>
            <a:endParaRPr/>
          </a:p>
        </p:txBody>
      </p:sp>
      <p:sp>
        <p:nvSpPr>
          <p:cNvPr id="461" name="Google Shape;461;p58"/>
          <p:cNvSpPr txBox="1"/>
          <p:nvPr/>
        </p:nvSpPr>
        <p:spPr>
          <a:xfrm>
            <a:off x="5219419" y="388400"/>
            <a:ext cx="3519200" cy="43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200"/>
              <a:t>Muammar Gaddafi</a:t>
            </a:r>
            <a:endParaRPr sz="1200"/>
          </a:p>
          <a:p>
            <a:r>
              <a:rPr lang="en" sz="1200"/>
              <a:t>Muammar Muhammad Abu </a:t>
            </a:r>
            <a:br>
              <a:rPr lang="en" sz="1200"/>
            </a:br>
            <a:r>
              <a:rPr lang="en" sz="1200"/>
              <a:t>  Minyar al-Gaddafi</a:t>
            </a:r>
            <a:endParaRPr sz="1200"/>
          </a:p>
          <a:p>
            <a:r>
              <a:rPr lang="en" sz="1200"/>
              <a:t>Colonel Gaddafi</a:t>
            </a:r>
            <a:endParaRPr sz="1200"/>
          </a:p>
          <a:p>
            <a:r>
              <a:rPr lang="en" sz="1200"/>
              <a:t>Kadhafi</a:t>
            </a:r>
            <a:endParaRPr sz="1200"/>
          </a:p>
          <a:p>
            <a:r>
              <a:rPr lang="en" sz="1200"/>
              <a:t>Mu‘ammar al Qaḏḏāfi</a:t>
            </a:r>
            <a:endParaRPr sz="1200"/>
          </a:p>
          <a:p>
            <a:r>
              <a:rPr lang="en" sz="1200"/>
              <a:t>Moammar Al Qadhafi</a:t>
            </a:r>
            <a:endParaRPr sz="1200"/>
          </a:p>
          <a:p>
            <a:r>
              <a:rPr lang="en" sz="1200"/>
              <a:t>Qaḏḏāfi</a:t>
            </a:r>
            <a:endParaRPr sz="1200"/>
          </a:p>
          <a:p>
            <a:r>
              <a:rPr lang="en" sz="1200"/>
              <a:t>Gadafi</a:t>
            </a:r>
            <a:endParaRPr sz="1200"/>
          </a:p>
          <a:p>
            <a:r>
              <a:rPr lang="en" sz="1200"/>
              <a:t>Kadaffi</a:t>
            </a:r>
            <a:endParaRPr sz="1200"/>
          </a:p>
          <a:p>
            <a:r>
              <a:rPr lang="en" sz="1200"/>
              <a:t>Al-Khadafy</a:t>
            </a:r>
            <a:endParaRPr sz="1200"/>
          </a:p>
          <a:p>
            <a:r>
              <a:rPr lang="en" sz="1200"/>
              <a:t>Gadaffi</a:t>
            </a:r>
            <a:endParaRPr sz="1200"/>
          </a:p>
          <a:p>
            <a:r>
              <a:rPr lang="en" sz="1200"/>
              <a:t>Kaddafi</a:t>
            </a:r>
            <a:endParaRPr sz="1200"/>
          </a:p>
          <a:p>
            <a:r>
              <a:rPr lang="en" sz="1200"/>
              <a:t>Muammar al–Gaddafi</a:t>
            </a:r>
            <a:endParaRPr sz="1200"/>
          </a:p>
          <a:p>
            <a:r>
              <a:rPr lang="en" sz="1200"/>
              <a:t>Jaddafi</a:t>
            </a:r>
            <a:endParaRPr sz="1200"/>
          </a:p>
          <a:p>
            <a:r>
              <a:rPr lang="en" sz="1200"/>
              <a:t>Qaddafy</a:t>
            </a:r>
            <a:endParaRPr sz="1200"/>
          </a:p>
          <a:p>
            <a:r>
              <a:rPr lang="en" sz="1200"/>
              <a:t>Muammar Gaddafi</a:t>
            </a:r>
            <a:endParaRPr sz="1200"/>
          </a:p>
          <a:p>
            <a:r>
              <a:rPr lang="en" sz="1200"/>
              <a:t>Muhamar Gadaffi</a:t>
            </a:r>
            <a:endParaRPr sz="1200"/>
          </a:p>
          <a:p>
            <a:r>
              <a:rPr lang="en" sz="1200"/>
              <a:t>Mu‘ammar al-Qaḏḏafī</a:t>
            </a:r>
            <a:endParaRPr sz="1200"/>
          </a:p>
          <a:p>
            <a:r>
              <a:rPr lang="en" sz="1200"/>
              <a:t>Al-Qadhdhaafi</a:t>
            </a:r>
            <a:endParaRPr sz="1200"/>
          </a:p>
          <a:p>
            <a:endParaRPr sz="1200"/>
          </a:p>
        </p:txBody>
      </p:sp>
      <p:sp>
        <p:nvSpPr>
          <p:cNvPr id="462" name="Google Shape;462;p58"/>
          <p:cNvSpPr txBox="1"/>
          <p:nvPr/>
        </p:nvSpPr>
        <p:spPr>
          <a:xfrm>
            <a:off x="7370652" y="388400"/>
            <a:ext cx="3519200" cy="43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200"/>
              <a:t>Gadhafi</a:t>
            </a:r>
            <a:endParaRPr sz="1200"/>
          </a:p>
          <a:p>
            <a:r>
              <a:rPr lang="en" sz="1200"/>
              <a:t>Qaḏḏafi</a:t>
            </a:r>
            <a:endParaRPr sz="1200"/>
          </a:p>
          <a:p>
            <a:r>
              <a:rPr lang="en" sz="1200"/>
              <a:t>Qaḏḏāfī</a:t>
            </a:r>
            <a:endParaRPr sz="1200"/>
          </a:p>
          <a:p>
            <a:r>
              <a:rPr lang="en" sz="1200"/>
              <a:t>Muammar Muhammad Abu </a:t>
            </a:r>
            <a:br>
              <a:rPr lang="en" sz="1200"/>
            </a:br>
            <a:r>
              <a:rPr lang="en" sz="1200"/>
              <a:t>  Minyar al-Gaddafi</a:t>
            </a:r>
            <a:endParaRPr sz="1200"/>
          </a:p>
          <a:p>
            <a:r>
              <a:rPr lang="en" sz="1200"/>
              <a:t>Khadafi</a:t>
            </a:r>
            <a:endParaRPr sz="1200"/>
          </a:p>
          <a:p>
            <a:r>
              <a:rPr lang="en" sz="1200"/>
              <a:t>Mu‘ammar al-Qaḏḏāfi</a:t>
            </a:r>
            <a:endParaRPr sz="1200"/>
          </a:p>
          <a:p>
            <a:r>
              <a:rPr lang="en" sz="1200"/>
              <a:t>Gaddafi</a:t>
            </a:r>
            <a:endParaRPr sz="1200"/>
          </a:p>
          <a:p>
            <a:r>
              <a:rPr lang="en" sz="1200"/>
              <a:t>Muammar el Gadafi</a:t>
            </a:r>
            <a:br>
              <a:rPr lang="en" sz="1200"/>
            </a:br>
            <a:r>
              <a:rPr lang="en" sz="1200"/>
              <a:t>Muamar al-Gaddafi</a:t>
            </a:r>
            <a:endParaRPr sz="1200"/>
          </a:p>
          <a:p>
            <a:r>
              <a:rPr lang="en" sz="1200"/>
              <a:t>Muamar al Gaddafi</a:t>
            </a:r>
            <a:endParaRPr sz="1200"/>
          </a:p>
          <a:p>
            <a:r>
              <a:rPr lang="en" sz="1200"/>
              <a:t>Mu‘ammar al Qaḏḏafi</a:t>
            </a:r>
            <a:endParaRPr sz="1200"/>
          </a:p>
          <a:p>
            <a:r>
              <a:rPr lang="en" sz="1200"/>
              <a:t>Kadafi</a:t>
            </a:r>
            <a:endParaRPr sz="1200"/>
          </a:p>
          <a:p>
            <a:r>
              <a:rPr lang="en" sz="1200"/>
              <a:t>Omar Gadafi</a:t>
            </a:r>
            <a:endParaRPr sz="1200"/>
          </a:p>
          <a:p>
            <a:r>
              <a:rPr lang="en" sz="1200"/>
              <a:t>Kaddaffi</a:t>
            </a:r>
            <a:endParaRPr sz="1200"/>
          </a:p>
          <a:p>
            <a:r>
              <a:rPr lang="en" sz="1200"/>
              <a:t>Moammar Jaddafi</a:t>
            </a:r>
            <a:endParaRPr sz="1200"/>
          </a:p>
          <a:p>
            <a:r>
              <a:rPr lang="en" sz="1200"/>
              <a:t>Muamar Gadafi</a:t>
            </a:r>
            <a:endParaRPr sz="1200"/>
          </a:p>
          <a:p>
            <a:r>
              <a:rPr lang="en" sz="1200"/>
              <a:t>Muamar el-Gadafi</a:t>
            </a:r>
            <a:endParaRPr sz="1200"/>
          </a:p>
          <a:p>
            <a:r>
              <a:rPr lang="en" sz="1200"/>
              <a:t>Mu‘ammar al Qaḏḏāfī</a:t>
            </a:r>
            <a:endParaRPr sz="1200"/>
          </a:p>
          <a:p>
            <a:r>
              <a:rPr lang="en" sz="1200"/>
              <a:t>Al-Qathafi</a:t>
            </a:r>
            <a:endParaRPr sz="1200"/>
          </a:p>
        </p:txBody>
      </p:sp>
      <p:sp>
        <p:nvSpPr>
          <p:cNvPr id="463" name="Google Shape;463;p58"/>
          <p:cNvSpPr txBox="1"/>
          <p:nvPr/>
        </p:nvSpPr>
        <p:spPr>
          <a:xfrm>
            <a:off x="9485985" y="388400"/>
            <a:ext cx="3519200" cy="43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200"/>
              <a:t>Mu‘ammar al-Qaḏḏafi</a:t>
            </a:r>
            <a:endParaRPr sz="1200"/>
          </a:p>
          <a:p>
            <a:r>
              <a:rPr lang="en" sz="1200"/>
              <a:t>Muamar al Gadafi</a:t>
            </a:r>
            <a:endParaRPr sz="1200"/>
          </a:p>
          <a:p>
            <a:r>
              <a:rPr lang="en" sz="1200"/>
              <a:t>Moammar Gadafi</a:t>
            </a:r>
            <a:endParaRPr sz="1200"/>
          </a:p>
          <a:p>
            <a:r>
              <a:rPr lang="en" sz="1200"/>
              <a:t>Muammar al-Gaddafi</a:t>
            </a:r>
            <a:endParaRPr sz="1200"/>
          </a:p>
          <a:p>
            <a:r>
              <a:rPr lang="en" sz="1200"/>
              <a:t>Muhammad Ghadaffi</a:t>
            </a:r>
            <a:endParaRPr sz="1200"/>
          </a:p>
          <a:p>
            <a:r>
              <a:rPr lang="en" sz="1200"/>
              <a:t>Muammar el Gaddafi</a:t>
            </a:r>
            <a:endParaRPr sz="1200"/>
          </a:p>
          <a:p>
            <a:r>
              <a:rPr lang="en" sz="1200"/>
              <a:t>Muamar al Gaddafhi</a:t>
            </a:r>
            <a:endParaRPr sz="1200"/>
          </a:p>
          <a:p>
            <a:r>
              <a:rPr lang="en" sz="1200"/>
              <a:t>Mu‘ammar al-Qaḏḏāfī</a:t>
            </a:r>
            <a:endParaRPr sz="1200"/>
          </a:p>
          <a:p>
            <a:r>
              <a:rPr lang="en" sz="1200"/>
              <a:t>Mu‘ammar al Qaḏḏafī</a:t>
            </a:r>
            <a:endParaRPr sz="1200"/>
          </a:p>
          <a:p>
            <a:r>
              <a:rPr lang="en" sz="1200"/>
              <a:t>Khaddafi</a:t>
            </a:r>
            <a:endParaRPr sz="1200"/>
          </a:p>
          <a:p>
            <a:r>
              <a:rPr lang="en" sz="1200"/>
              <a:t>Muammar al Gaddafi</a:t>
            </a:r>
            <a:endParaRPr sz="1200"/>
          </a:p>
          <a:p>
            <a:r>
              <a:rPr lang="en" sz="1200"/>
              <a:t>Qaḏḏafī</a:t>
            </a:r>
            <a:endParaRPr sz="1200"/>
          </a:p>
          <a:p>
            <a:r>
              <a:rPr lang="en" sz="1200"/>
              <a:t>El Kazzafi</a:t>
            </a:r>
            <a:endParaRPr sz="1200"/>
          </a:p>
          <a:p>
            <a:r>
              <a:rPr lang="en" sz="1200"/>
              <a:t>Muhamad Gadafi</a:t>
            </a:r>
            <a:endParaRPr sz="1200"/>
          </a:p>
          <a:p>
            <a:r>
              <a:rPr lang="en" sz="1200"/>
              <a:t>Muamar al-Gaddafhi</a:t>
            </a:r>
            <a:endParaRPr sz="1200"/>
          </a:p>
          <a:p>
            <a:endParaRPr sz="1200"/>
          </a:p>
        </p:txBody>
      </p:sp>
      <p:sp>
        <p:nvSpPr>
          <p:cNvPr id="464" name="Google Shape;464;p58"/>
          <p:cNvSpPr txBox="1"/>
          <p:nvPr/>
        </p:nvSpPr>
        <p:spPr>
          <a:xfrm>
            <a:off x="9485985" y="3373000"/>
            <a:ext cx="1815200" cy="11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/>
              <a:t>53 Latinized variations!</a:t>
            </a:r>
            <a:endParaRPr sz="2400"/>
          </a:p>
          <a:p>
            <a:r>
              <a:rPr lang="en" sz="2400"/>
              <a:t>(May 2017)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7281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58;p29">
            <a:extLst>
              <a:ext uri="{FF2B5EF4-FFF2-40B4-BE49-F238E27FC236}">
                <a16:creationId xmlns:a16="http://schemas.microsoft.com/office/drawing/2014/main" id="{0A6AACAA-F5D4-5743-8B3B-B0F3AC722D3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64712" y="0"/>
            <a:ext cx="9064248" cy="679816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2555877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6DF55-6AA7-3746-A310-BEB01331B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Wikipedia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DE557-8311-A242-AF58-8B5E7748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</a:pPr>
            <a:r>
              <a:rPr lang="en-US" sz="3200" dirty="0"/>
              <a:t>More than 5.7 million English articles</a:t>
            </a:r>
          </a:p>
          <a:p>
            <a:pPr>
              <a:spcBef>
                <a:spcPts val="1600"/>
              </a:spcBef>
            </a:pPr>
            <a:r>
              <a:rPr lang="en-US" sz="3200" dirty="0"/>
              <a:t>Top 10 most visited site</a:t>
            </a:r>
          </a:p>
          <a:p>
            <a:pPr>
              <a:spcBef>
                <a:spcPts val="1600"/>
              </a:spcBef>
              <a:spcAft>
                <a:spcPts val="1600"/>
              </a:spcAft>
            </a:pPr>
            <a:r>
              <a:rPr lang="en-US" sz="3200" dirty="0"/>
              <a:t>High reputation and cultural partnerships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3200" b="1" dirty="0"/>
              <a:t>But</a:t>
            </a:r>
          </a:p>
          <a:p>
            <a:pPr>
              <a:spcBef>
                <a:spcPts val="0"/>
              </a:spcBef>
            </a:pPr>
            <a:r>
              <a:rPr lang="en-US" sz="3200" dirty="0"/>
              <a:t>Knowledge scattered among 30 million articles in 200+ languages</a:t>
            </a:r>
          </a:p>
          <a:p>
            <a:pPr>
              <a:spcBef>
                <a:spcPts val="1600"/>
              </a:spcBef>
            </a:pPr>
            <a:r>
              <a:rPr lang="en-US" sz="3200" dirty="0"/>
              <a:t>Inconsistency, gaps and replication</a:t>
            </a:r>
          </a:p>
          <a:p>
            <a:pPr>
              <a:spcBef>
                <a:spcPts val="1600"/>
              </a:spcBef>
              <a:spcAft>
                <a:spcPts val="1600"/>
              </a:spcAft>
            </a:pPr>
            <a:r>
              <a:rPr lang="en-US" sz="3200" dirty="0"/>
              <a:t>How to consolidate knowable facts, e.g., birthdate of Barack Obama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93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01B4A-E226-9E41-81EA-2BD546628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Wikimedia lesson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25F8E-A384-2B49-8F59-A7B27FEE3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2001: Images scattered across Wikipedia editions</a:t>
            </a:r>
          </a:p>
          <a:p>
            <a:pPr>
              <a:spcBef>
                <a:spcPts val="1600"/>
              </a:spcBef>
            </a:pPr>
            <a:r>
              <a:rPr lang="en-US" dirty="0"/>
              <a:t>2004: </a:t>
            </a:r>
            <a:r>
              <a:rPr lang="en-US" b="1" dirty="0"/>
              <a:t>Wikimedia Commons</a:t>
            </a:r>
            <a:r>
              <a:rPr lang="en-US" dirty="0"/>
              <a:t> centralized and consolidated multimedia objects</a:t>
            </a:r>
          </a:p>
          <a:p>
            <a:pPr lvl="1">
              <a:spcBef>
                <a:spcPts val="1600"/>
              </a:spcBef>
            </a:pPr>
            <a:r>
              <a:rPr lang="en-US" dirty="0"/>
              <a:t>e.g., one standard image for Barack Obama that can be used across all of the pages about him in different Wikipedia instances</a:t>
            </a:r>
          </a:p>
          <a:p>
            <a:pPr lvl="1">
              <a:spcBef>
                <a:spcPts val="1600"/>
              </a:spcBef>
            </a:pPr>
            <a:r>
              <a:rPr lang="en-US" dirty="0"/>
              <a:t>See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en.wikipedia.org</a:t>
            </a:r>
            <a:r>
              <a:rPr lang="en-US" dirty="0">
                <a:hlinkClick r:id="rId2"/>
              </a:rPr>
              <a:t>/wiki/</a:t>
            </a:r>
            <a:r>
              <a:rPr lang="en-US" dirty="0" err="1">
                <a:hlinkClick r:id="rId2"/>
              </a:rPr>
              <a:t>Barack_Obama</a:t>
            </a:r>
            <a:endParaRPr lang="en-US" dirty="0"/>
          </a:p>
          <a:p>
            <a:pPr>
              <a:spcBef>
                <a:spcPts val="1600"/>
              </a:spcBef>
            </a:pPr>
            <a:r>
              <a:rPr lang="en-US" dirty="0"/>
              <a:t>See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commons.wikimedia.org</a:t>
            </a:r>
            <a:endParaRPr lang="en-US" u="sng" dirty="0">
              <a:solidFill>
                <a:schemeClr val="hlink"/>
              </a:solidFill>
            </a:endParaRPr>
          </a:p>
          <a:p>
            <a:pPr>
              <a:spcBef>
                <a:spcPts val="1600"/>
              </a:spcBef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95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C6CDB-9BBA-304C-9369-91E1B94A8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Wikidata</a:t>
            </a:r>
            <a:r>
              <a:rPr lang="en-US" dirty="0"/>
              <a:t>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7C1CD-6500-D644-ACE7-5ABF7B8AC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36550">
              <a:lnSpc>
                <a:spcPct val="114000"/>
              </a:lnSpc>
              <a:spcBef>
                <a:spcPts val="0"/>
              </a:spcBef>
              <a:buSzPts val="1700"/>
              <a:buChar char="●"/>
            </a:pPr>
            <a:r>
              <a:rPr lang="en-US" sz="3200" dirty="0" err="1"/>
              <a:t>Wikidata</a:t>
            </a:r>
            <a:r>
              <a:rPr lang="en-US" sz="3200" dirty="0"/>
              <a:t> used by </a:t>
            </a:r>
          </a:p>
          <a:p>
            <a:pPr marL="914400" lvl="1" indent="-336550">
              <a:lnSpc>
                <a:spcPct val="114000"/>
              </a:lnSpc>
              <a:spcBef>
                <a:spcPts val="0"/>
              </a:spcBef>
              <a:buSzPts val="1700"/>
              <a:buChar char="○"/>
            </a:pPr>
            <a:r>
              <a:rPr lang="en-US" sz="3200" dirty="0"/>
              <a:t>Google Knowledge Graph</a:t>
            </a:r>
          </a:p>
          <a:p>
            <a:pPr marL="914400" lvl="1" indent="-336550">
              <a:lnSpc>
                <a:spcPct val="114000"/>
              </a:lnSpc>
              <a:spcBef>
                <a:spcPts val="0"/>
              </a:spcBef>
              <a:buSzPts val="1700"/>
              <a:buChar char="○"/>
            </a:pPr>
            <a:r>
              <a:rPr lang="en-US" sz="3200" dirty="0"/>
              <a:t>Digital assistants: Siri, Alexa</a:t>
            </a:r>
          </a:p>
          <a:p>
            <a:pPr marL="457200" lvl="0" indent="-336550">
              <a:lnSpc>
                <a:spcPct val="114000"/>
              </a:lnSpc>
              <a:spcBef>
                <a:spcPts val="0"/>
              </a:spcBef>
              <a:buSzPts val="1700"/>
              <a:buChar char="●"/>
            </a:pPr>
            <a:r>
              <a:rPr lang="en-US" sz="3200" dirty="0" err="1"/>
              <a:t>Infoboxes</a:t>
            </a:r>
            <a:r>
              <a:rPr lang="en-US" sz="3200" dirty="0"/>
              <a:t> on Wikipedia</a:t>
            </a:r>
          </a:p>
          <a:p>
            <a:pPr marL="457200" lvl="0" indent="-336550">
              <a:lnSpc>
                <a:spcPct val="114000"/>
              </a:lnSpc>
              <a:spcBef>
                <a:spcPts val="0"/>
              </a:spcBef>
              <a:buSzPts val="1700"/>
              <a:buChar char="●"/>
            </a:pPr>
            <a:r>
              <a:rPr lang="en-US" sz="3200" dirty="0"/>
              <a:t>Structured data on Commons</a:t>
            </a:r>
          </a:p>
          <a:p>
            <a:pPr marL="457200" lvl="0" indent="-336550">
              <a:lnSpc>
                <a:spcPct val="114000"/>
              </a:lnSpc>
              <a:spcBef>
                <a:spcPts val="0"/>
              </a:spcBef>
              <a:buSzPts val="1700"/>
              <a:buChar char="●"/>
            </a:pPr>
            <a:r>
              <a:rPr lang="en-US" sz="3200" dirty="0" err="1"/>
              <a:t>Wikicite</a:t>
            </a:r>
            <a:r>
              <a:rPr lang="en-US" sz="3200" dirty="0"/>
              <a:t>, </a:t>
            </a:r>
            <a:r>
              <a:rPr lang="en-US" sz="3200" dirty="0" err="1"/>
              <a:t>WikidataCon</a:t>
            </a:r>
            <a:r>
              <a:rPr lang="en-US" sz="3200" dirty="0"/>
              <a:t> conferences</a:t>
            </a:r>
          </a:p>
          <a:p>
            <a:pPr>
              <a:lnSpc>
                <a:spcPct val="114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547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35757-0DE4-F746-91DD-42E1A692B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Wikidata</a:t>
            </a:r>
            <a:r>
              <a:rPr lang="en-US" dirty="0"/>
              <a:t>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685D0-A5A3-044F-A90F-3F3FF96D8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Convert encyclopedic lexical content into "structured" statements</a:t>
            </a:r>
          </a:p>
          <a:p>
            <a:pPr>
              <a:spcBef>
                <a:spcPts val="1600"/>
              </a:spcBef>
            </a:pPr>
            <a:r>
              <a:rPr lang="en-US" dirty="0"/>
              <a:t>Turn human readable into machine understandable</a:t>
            </a:r>
          </a:p>
          <a:p>
            <a:pPr>
              <a:spcBef>
                <a:spcPts val="1600"/>
              </a:spcBef>
            </a:pPr>
            <a:r>
              <a:rPr lang="en-US" dirty="0"/>
              <a:t>Link to stable external data of LAM institutions</a:t>
            </a:r>
          </a:p>
          <a:p>
            <a:pPr lvl="1">
              <a:spcBef>
                <a:spcPts val="1600"/>
              </a:spcBef>
            </a:pPr>
            <a:r>
              <a:rPr lang="en-US" dirty="0"/>
              <a:t>LAM =  libraries, archives, and museums</a:t>
            </a:r>
          </a:p>
          <a:p>
            <a:pPr>
              <a:spcBef>
                <a:spcPts val="1600"/>
              </a:spcBef>
              <a:spcAft>
                <a:spcPts val="1600"/>
              </a:spcAft>
            </a:pPr>
            <a:r>
              <a:rPr lang="en-US" dirty="0"/>
              <a:t>"Semantic web" realized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576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C7576-656D-2544-A12E-AD3B2647B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entities and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8E29D-43FE-8549-AAD9-CCF121B7B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Entities</a:t>
            </a:r>
            <a:endParaRPr lang="en-US" dirty="0"/>
          </a:p>
          <a:p>
            <a:pPr lvl="1"/>
            <a:r>
              <a:rPr lang="en-US" sz="3200" dirty="0">
                <a:hlinkClick r:id="rId2"/>
              </a:rPr>
              <a:t>Q1</a:t>
            </a:r>
            <a:r>
              <a:rPr lang="en-US" sz="3200" dirty="0"/>
              <a:t> – the universe </a:t>
            </a:r>
          </a:p>
          <a:p>
            <a:pPr lvl="1"/>
            <a:r>
              <a:rPr lang="en-US" sz="3200" dirty="0">
                <a:hlinkClick r:id="rId3"/>
              </a:rPr>
              <a:t>Q42</a:t>
            </a:r>
            <a:r>
              <a:rPr lang="en-US" sz="3200" dirty="0"/>
              <a:t> – </a:t>
            </a:r>
            <a:r>
              <a:rPr lang="en-US" sz="3200" dirty="0" err="1"/>
              <a:t>douglas</a:t>
            </a:r>
            <a:r>
              <a:rPr lang="en-US" sz="3200" dirty="0"/>
              <a:t> </a:t>
            </a:r>
            <a:r>
              <a:rPr lang="en-US" sz="3200" dirty="0" err="1"/>
              <a:t>adams</a:t>
            </a:r>
            <a:endParaRPr lang="en-US" sz="3200" dirty="0"/>
          </a:p>
          <a:p>
            <a:pPr lvl="1"/>
            <a:r>
              <a:rPr lang="en-US" sz="3200" dirty="0">
                <a:hlinkClick r:id="rId4"/>
              </a:rPr>
              <a:t>Q59000000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Properties</a:t>
            </a:r>
          </a:p>
          <a:p>
            <a:pPr lvl="1"/>
            <a:r>
              <a:rPr lang="en-US" sz="3200" dirty="0"/>
              <a:t>P31 – </a:t>
            </a:r>
            <a:r>
              <a:rPr lang="en-US" sz="3200"/>
              <a:t>instance of</a:t>
            </a:r>
          </a:p>
          <a:p>
            <a:pPr lvl="1"/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55556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>
            <a:spLocks noGrp="1"/>
          </p:cNvSpPr>
          <p:nvPr>
            <p:ph type="title"/>
          </p:nvPr>
        </p:nvSpPr>
        <p:spPr>
          <a:xfrm>
            <a:off x="131000" y="21800"/>
            <a:ext cx="11768800" cy="8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533"/>
              </a:spcAft>
            </a:pPr>
            <a:r>
              <a:rPr lang="en"/>
              <a:t>Moving to structured data</a:t>
            </a:r>
            <a:endParaRPr sz="2133" i="1"/>
          </a:p>
        </p:txBody>
      </p:sp>
      <p:pic>
        <p:nvPicPr>
          <p:cNvPr id="250" name="Google Shape;250;p41"/>
          <p:cNvPicPr preferRelativeResize="0"/>
          <p:nvPr/>
        </p:nvPicPr>
        <p:blipFill rotWithShape="1">
          <a:blip r:embed="rId3">
            <a:alphaModFix/>
          </a:blip>
          <a:srcRect b="51340"/>
          <a:stretch/>
        </p:blipFill>
        <p:spPr>
          <a:xfrm>
            <a:off x="2505068" y="1073600"/>
            <a:ext cx="9456401" cy="273766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51" name="Google Shape;251;p41"/>
          <p:cNvSpPr/>
          <p:nvPr/>
        </p:nvSpPr>
        <p:spPr>
          <a:xfrm>
            <a:off x="2916000" y="2530167"/>
            <a:ext cx="1969200" cy="305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2" name="Google Shape;252;p41"/>
          <p:cNvSpPr/>
          <p:nvPr/>
        </p:nvSpPr>
        <p:spPr>
          <a:xfrm>
            <a:off x="7363500" y="2530167"/>
            <a:ext cx="594400" cy="305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3" name="Google Shape;253;p41"/>
          <p:cNvSpPr/>
          <p:nvPr/>
        </p:nvSpPr>
        <p:spPr>
          <a:xfrm>
            <a:off x="6960767" y="3087833"/>
            <a:ext cx="594400" cy="305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4" name="Google Shape;254;p41"/>
          <p:cNvSpPr/>
          <p:nvPr/>
        </p:nvSpPr>
        <p:spPr>
          <a:xfrm>
            <a:off x="5265200" y="2530167"/>
            <a:ext cx="1695600" cy="305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5" name="Google Shape;255;p41"/>
          <p:cNvSpPr/>
          <p:nvPr/>
        </p:nvSpPr>
        <p:spPr>
          <a:xfrm>
            <a:off x="2505067" y="5351567"/>
            <a:ext cx="24396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United States Congress</a:t>
            </a:r>
            <a:endParaRPr sz="1600"/>
          </a:p>
        </p:txBody>
      </p:sp>
      <p:sp>
        <p:nvSpPr>
          <p:cNvPr id="256" name="Google Shape;256;p41"/>
          <p:cNvSpPr/>
          <p:nvPr/>
        </p:nvSpPr>
        <p:spPr>
          <a:xfrm>
            <a:off x="5057133" y="5351567"/>
            <a:ext cx="20236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instance of</a:t>
            </a:r>
            <a:endParaRPr sz="1600"/>
          </a:p>
        </p:txBody>
      </p:sp>
      <p:sp>
        <p:nvSpPr>
          <p:cNvPr id="257" name="Google Shape;257;p41"/>
          <p:cNvSpPr/>
          <p:nvPr/>
        </p:nvSpPr>
        <p:spPr>
          <a:xfrm>
            <a:off x="7193200" y="5351567"/>
            <a:ext cx="23048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bicameral legislature</a:t>
            </a:r>
            <a:endParaRPr sz="1600"/>
          </a:p>
        </p:txBody>
      </p:sp>
      <p:sp>
        <p:nvSpPr>
          <p:cNvPr id="258" name="Google Shape;258;p41"/>
          <p:cNvSpPr/>
          <p:nvPr/>
        </p:nvSpPr>
        <p:spPr>
          <a:xfrm>
            <a:off x="2505067" y="6116067"/>
            <a:ext cx="24396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United States Congress</a:t>
            </a:r>
            <a:endParaRPr sz="1600"/>
          </a:p>
        </p:txBody>
      </p:sp>
      <p:sp>
        <p:nvSpPr>
          <p:cNvPr id="259" name="Google Shape;259;p41"/>
          <p:cNvSpPr/>
          <p:nvPr/>
        </p:nvSpPr>
        <p:spPr>
          <a:xfrm>
            <a:off x="5057133" y="6116067"/>
            <a:ext cx="20236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in country</a:t>
            </a:r>
            <a:endParaRPr sz="1600"/>
          </a:p>
        </p:txBody>
      </p:sp>
      <p:sp>
        <p:nvSpPr>
          <p:cNvPr id="260" name="Google Shape;260;p41"/>
          <p:cNvSpPr/>
          <p:nvPr/>
        </p:nvSpPr>
        <p:spPr>
          <a:xfrm>
            <a:off x="7193200" y="6116067"/>
            <a:ext cx="2304800" cy="483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/>
              <a:t>United States</a:t>
            </a:r>
            <a:endParaRPr sz="1600"/>
          </a:p>
        </p:txBody>
      </p:sp>
      <p:sp>
        <p:nvSpPr>
          <p:cNvPr id="261" name="Google Shape;261;p41"/>
          <p:cNvSpPr txBox="1"/>
          <p:nvPr/>
        </p:nvSpPr>
        <p:spPr>
          <a:xfrm>
            <a:off x="382267" y="1641433"/>
            <a:ext cx="1191600" cy="5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Lexical</a:t>
            </a:r>
            <a:endParaRPr sz="2400"/>
          </a:p>
        </p:txBody>
      </p:sp>
      <p:sp>
        <p:nvSpPr>
          <p:cNvPr id="262" name="Google Shape;262;p41"/>
          <p:cNvSpPr txBox="1"/>
          <p:nvPr/>
        </p:nvSpPr>
        <p:spPr>
          <a:xfrm>
            <a:off x="326032" y="5576500"/>
            <a:ext cx="1540859" cy="5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 dirty="0"/>
              <a:t>Semantic</a:t>
            </a:r>
            <a:endParaRPr sz="2400" dirty="0"/>
          </a:p>
        </p:txBody>
      </p:sp>
      <p:cxnSp>
        <p:nvCxnSpPr>
          <p:cNvPr id="263" name="Google Shape;263;p41"/>
          <p:cNvCxnSpPr/>
          <p:nvPr/>
        </p:nvCxnSpPr>
        <p:spPr>
          <a:xfrm>
            <a:off x="978067" y="2428367"/>
            <a:ext cx="0" cy="29232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706218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Visit March 2016</Template>
  <TotalTime>33</TotalTime>
  <Words>750</Words>
  <Application>Microsoft Macintosh PowerPoint</Application>
  <PresentationFormat>Widescreen</PresentationFormat>
  <Paragraphs>223</Paragraphs>
  <Slides>21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Roboto</vt:lpstr>
      <vt:lpstr>Ubuntu</vt:lpstr>
      <vt:lpstr>Office Theme</vt:lpstr>
      <vt:lpstr>PowerPoint Presentation</vt:lpstr>
      <vt:lpstr>Wiki*</vt:lpstr>
      <vt:lpstr>PowerPoint Presentation</vt:lpstr>
      <vt:lpstr>Wikipedia Today</vt:lpstr>
      <vt:lpstr>Wikimedia lesson</vt:lpstr>
      <vt:lpstr>Wikidata today</vt:lpstr>
      <vt:lpstr>Wikidata future</vt:lpstr>
      <vt:lpstr>Example entities and properties</vt:lpstr>
      <vt:lpstr>Moving to structured data</vt:lpstr>
      <vt:lpstr>Moving to structured data</vt:lpstr>
      <vt:lpstr>Wikidata item for United States Congress (Q11268)</vt:lpstr>
      <vt:lpstr>Wikidata item for United States Congress (Q11268)</vt:lpstr>
      <vt:lpstr>Wikidata Basics</vt:lpstr>
      <vt:lpstr>Wikidata item page</vt:lpstr>
      <vt:lpstr>Wikidata statement triples</vt:lpstr>
      <vt:lpstr>Wikidata and languages</vt:lpstr>
      <vt:lpstr>Wikidata link on Wikipedia articles</vt:lpstr>
      <vt:lpstr>Wikidata stores statements as explicit triples - item + property + value </vt:lpstr>
      <vt:lpstr>Wikidata statement triples</vt:lpstr>
      <vt:lpstr>Wikidata statement triples</vt:lpstr>
      <vt:lpstr>Wikidata items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Finin</dc:creator>
  <cp:lastModifiedBy>Tim Finin</cp:lastModifiedBy>
  <cp:revision>5</cp:revision>
  <dcterms:created xsi:type="dcterms:W3CDTF">2018-12-05T02:29:46Z</dcterms:created>
  <dcterms:modified xsi:type="dcterms:W3CDTF">2018-12-05T20:30:27Z</dcterms:modified>
</cp:coreProperties>
</file>

<file path=docProps/thumbnail.jpeg>
</file>